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4" r:id="rId3"/>
    <p:sldId id="269" r:id="rId4"/>
    <p:sldId id="283" r:id="rId5"/>
    <p:sldId id="258" r:id="rId6"/>
    <p:sldId id="277" r:id="rId7"/>
    <p:sldId id="278" r:id="rId8"/>
    <p:sldId id="279" r:id="rId9"/>
    <p:sldId id="280" r:id="rId10"/>
    <p:sldId id="281" r:id="rId11"/>
    <p:sldId id="282" r:id="rId12"/>
    <p:sldId id="285" r:id="rId13"/>
    <p:sldId id="291" r:id="rId14"/>
    <p:sldId id="286" r:id="rId15"/>
    <p:sldId id="287" r:id="rId16"/>
    <p:sldId id="292" r:id="rId17"/>
    <p:sldId id="288" r:id="rId18"/>
    <p:sldId id="293" r:id="rId19"/>
    <p:sldId id="290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lie Diepeveen" initials="AD" lastIdx="1" clrIdx="0">
    <p:extLst>
      <p:ext uri="{19B8F6BF-5375-455C-9EA6-DF929625EA0E}">
        <p15:presenceInfo xmlns:p15="http://schemas.microsoft.com/office/powerpoint/2012/main" userId="S::ad@bfa.dk::811676a9-d524-4a45-9290-25b58aca2e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524"/>
    <a:srgbClr val="E68D37"/>
    <a:srgbClr val="A42B31"/>
    <a:srgbClr val="EA642D"/>
    <a:srgbClr val="FEDB69"/>
    <a:srgbClr val="FCE7CF"/>
    <a:srgbClr val="F7D668"/>
    <a:srgbClr val="F3A485"/>
    <a:srgbClr val="DD7F83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455" autoAdjust="0"/>
  </p:normalViewPr>
  <p:slideViewPr>
    <p:cSldViewPr snapToGrid="0" snapToObjects="1">
      <p:cViewPr varScale="1">
        <p:scale>
          <a:sx n="109" d="100"/>
          <a:sy n="109" d="100"/>
        </p:scale>
        <p:origin x="450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FA4FD-3493-43B2-999A-0F96E63A3B52}" type="datetimeFigureOut">
              <a:rPr lang="da-DK" smtClean="0"/>
              <a:pPr/>
              <a:t>26-11-2021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ACAC8-EECF-45B4-9E96-1C6915B7011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419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BrancheFællesskabet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Arbejdsmiljø for Velfærd og Offentlig administration </a:t>
            </a:r>
            <a:r>
              <a:rPr lang="da-DK" dirty="0"/>
              <a:t>har udviklet værktøjet Grib ind – overfor krænkende handlinger af seksuel karakter </a:t>
            </a:r>
          </a:p>
          <a:p>
            <a:r>
              <a:rPr lang="da-DK" dirty="0"/>
              <a:t>Værktøjet har fokus på vidners roller og mulighed for at gribe ind i situationer, der kan være krænkende, og består af en række cases som I kan snakke ud fra.  </a:t>
            </a:r>
          </a:p>
          <a:p>
            <a:endParaRPr lang="da-DK" dirty="0"/>
          </a:p>
          <a:p>
            <a:r>
              <a:rPr lang="da-DK" dirty="0"/>
              <a:t>Formålet med dette slideshow er, at det kan bruges til faciliteringen af mødet med mulighed for at tilpasse det, så det giver mening for den enkelte arbejdsplads.  </a:t>
            </a:r>
          </a:p>
          <a:p>
            <a:endParaRPr lang="da-DK" dirty="0"/>
          </a:p>
          <a:p>
            <a:r>
              <a:rPr lang="da-DK" dirty="0"/>
              <a:t>Byd deltagerne velkommen!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ACAC8-EECF-45B4-9E96-1C6915B70118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2874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a-DK" altLang="da-DK" sz="1200" dirty="0">
                <a:solidFill>
                  <a:schemeClr val="bg1"/>
                </a:solidFill>
                <a:latin typeface="Klavika Medium" panose="020B0803040000020004" pitchFamily="34" charset="0"/>
              </a:rPr>
              <a:t>Har sympati for den, der udsættes for krænkende handlinger, men reagerer ikke i situationen  </a:t>
            </a:r>
          </a:p>
          <a:p>
            <a:pPr marL="171450" indent="-171450" fontAlgn="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a-DK" altLang="da-DK" sz="1200" dirty="0">
                <a:solidFill>
                  <a:schemeClr val="bg1"/>
                </a:solidFill>
                <a:latin typeface="Klavika Medium" panose="020B0803040000020004" pitchFamily="34" charset="0"/>
              </a:rPr>
              <a:t>Tilbyder trøst og støtte i enerum</a:t>
            </a:r>
            <a:endParaRPr lang="da-DK" altLang="da-DK" sz="1200" b="1" dirty="0">
              <a:solidFill>
                <a:schemeClr val="bg1"/>
              </a:solidFill>
              <a:latin typeface="Klavika Medium" panose="020B0803040000020004" pitchFamily="34" charset="0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ACAC8-EECF-45B4-9E96-1C6915B70118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5460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altLang="da-DK" sz="1200" dirty="0">
                <a:solidFill>
                  <a:schemeClr val="bg1"/>
                </a:solidFill>
                <a:latin typeface="Klavika Medium" panose="020B0803040000020004" pitchFamily="34" charset="0"/>
              </a:rPr>
              <a:t>Tager parti for den der udsættes for krænkende handlinger </a:t>
            </a:r>
          </a:p>
          <a:p>
            <a:pPr marL="171450" indent="-171450" fontAlgn="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altLang="da-DK" sz="1200" dirty="0">
                <a:solidFill>
                  <a:schemeClr val="bg1"/>
                </a:solidFill>
                <a:latin typeface="Klavika Medium" panose="020B0803040000020004" pitchFamily="34" charset="0"/>
              </a:rPr>
              <a:t>Forsvarer personen aktivt og offentligt</a:t>
            </a:r>
            <a:endParaRPr lang="da-DK" altLang="da-DK" sz="1200" b="1" dirty="0">
              <a:solidFill>
                <a:schemeClr val="bg1"/>
              </a:solidFill>
              <a:latin typeface="Klavika Medium" panose="020B0803040000020004" pitchFamily="34" charset="0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ACAC8-EECF-45B4-9E96-1C6915B70118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9425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Vidnetyper</a:t>
            </a:r>
          </a:p>
          <a:p>
            <a:r>
              <a:rPr lang="da-DK" dirty="0"/>
              <a:t>Aktive og passive reaktioner kan både være konstruktive og mindre konstruktive. I denne matrix er de seks vidnetyper sat ind.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ACAC8-EECF-45B4-9E96-1C6915B70118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09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 er vigtigt, at mødet indledes med at aftale nogle spilleregler for god adfærd på mødet. </a:t>
            </a:r>
          </a:p>
          <a:p>
            <a:endParaRPr lang="da-DK" dirty="0"/>
          </a:p>
          <a:p>
            <a:r>
              <a:rPr lang="da-DK" dirty="0"/>
              <a:t>Mødeleder starter med at forklare, at det er helt naturligt at reagere følelsesmæssigt på at tale om dette emne.</a:t>
            </a:r>
          </a:p>
          <a:p>
            <a:endParaRPr lang="da-DK" dirty="0"/>
          </a:p>
          <a:p>
            <a:r>
              <a:rPr lang="da-DK" dirty="0"/>
              <a:t>Det er derfor vigtigt at skabe et trygt arbejdsrum for alle til mødet, hvor spillereglerne spiller en central rolle. </a:t>
            </a:r>
          </a:p>
          <a:p>
            <a:endParaRPr lang="da-DK" dirty="0"/>
          </a:p>
          <a:p>
            <a:r>
              <a:rPr lang="da-DK" dirty="0"/>
              <a:t>Alle deltagere læser spillereglerne og taler herefter kort om dem i grupperne. </a:t>
            </a:r>
          </a:p>
          <a:p>
            <a:endParaRPr lang="da-DK" dirty="0"/>
          </a:p>
          <a:p>
            <a:r>
              <a:rPr lang="da-DK" dirty="0"/>
              <a:t>Mødeleder samler hurtigt op ved at spørge, hvad de enkelte grupper har talt om. </a:t>
            </a:r>
          </a:p>
          <a:p>
            <a:endParaRPr lang="da-DK" dirty="0"/>
          </a:p>
          <a:p>
            <a:r>
              <a:rPr lang="da-DK" dirty="0"/>
              <a:t>Det er vigtigt, at spillereglerne bliver konkrete, så de giver anvisninger på, hvad man skal og kan på mødet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ACAC8-EECF-45B4-9E96-1C6915B70118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4523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Trin 1 handler om at blive bevidst om forskellige måder at reagere på, når man som kollega eller leder er vidne til situationer, der kan være krænkende.</a:t>
            </a:r>
          </a:p>
          <a:p>
            <a:endParaRPr lang="da-DK" dirty="0"/>
          </a:p>
          <a:p>
            <a:r>
              <a:rPr lang="da-DK" dirty="0"/>
              <a:t>Alle grupper læser én case ad gangen.</a:t>
            </a:r>
          </a:p>
          <a:p>
            <a:endParaRPr lang="da-DK" dirty="0"/>
          </a:p>
          <a:p>
            <a:r>
              <a:rPr lang="da-DK" dirty="0"/>
              <a:t>Casen kan vises på storskærm eller ligget printet ud på bordene. </a:t>
            </a:r>
          </a:p>
          <a:p>
            <a:endParaRPr lang="da-DK" dirty="0"/>
          </a:p>
          <a:p>
            <a:r>
              <a:rPr lang="da-DK" dirty="0"/>
              <a:t>Herefter skal grupperne drøfte de fire spørgsmål. </a:t>
            </a:r>
          </a:p>
          <a:p>
            <a:endParaRPr lang="da-DK" dirty="0"/>
          </a:p>
          <a:p>
            <a:r>
              <a:rPr lang="da-DK" dirty="0"/>
              <a:t>Grupperne kan notere deres svar ned undervejs.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ACAC8-EECF-45B4-9E96-1C6915B70118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0242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Formålet med denne øvelse er at drøfte, hvordan man sige og gøre i eller efter situationer, hvor I overværer, at en kollega bliver udsat for krænkende handlinger.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Hvis hjælpekortene skal bruges, skal de printes og forklares (se side 22 i materialet) </a:t>
            </a:r>
          </a:p>
          <a:p>
            <a:endParaRPr lang="da-DK" dirty="0"/>
          </a:p>
          <a:p>
            <a:r>
              <a:rPr lang="da-DK" dirty="0"/>
              <a:t>Brug 5-10 minutter til slut i øvelsen, hvor hver gruppe får lov til at fremhæve 1-3 af de vigtigste pointer fra deres drøftelse.</a:t>
            </a:r>
          </a:p>
          <a:p>
            <a:r>
              <a:rPr lang="da-DK" dirty="0"/>
              <a:t>Sørg for at skriv pointerne ned. </a:t>
            </a:r>
          </a:p>
          <a:p>
            <a:endParaRPr lang="da-DK" dirty="0"/>
          </a:p>
          <a:p>
            <a:r>
              <a:rPr lang="da-DK" dirty="0"/>
              <a:t>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ACAC8-EECF-45B4-9E96-1C6915B70118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0004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Hvis hjælpekortene skal bruges, skal de printes og lægges på hvert bord (side 22 i materialet)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Hent her: </a:t>
            </a: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www.arbejdsmiljoweb.dk/media/s0zpxb2h/hjaelpekort.pdf </a:t>
            </a:r>
            <a:endParaRPr lang="da-DK" dirty="0"/>
          </a:p>
          <a:p>
            <a:endParaRPr lang="da-DK" dirty="0"/>
          </a:p>
          <a:p>
            <a:r>
              <a:rPr lang="da-DK" dirty="0"/>
              <a:t>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ACAC8-EECF-45B4-9E96-1C6915B70118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5456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Inden I runder mødet af, skal I evaluere mødet.</a:t>
            </a:r>
          </a:p>
          <a:p>
            <a:endParaRPr lang="da-DK" dirty="0"/>
          </a:p>
          <a:p>
            <a:r>
              <a:rPr lang="da-DK" dirty="0"/>
              <a:t>Evalueringen tager udgangspunkt i de fire spørgsmål. </a:t>
            </a:r>
          </a:p>
          <a:p>
            <a:r>
              <a:rPr lang="da-DK" dirty="0"/>
              <a:t>Det kan enten ske mundtligt i plenum eller skriftligt, hvor alle hver især notere deres tanker ned og giver til mødeleder. </a:t>
            </a:r>
          </a:p>
          <a:p>
            <a:endParaRPr lang="da-DK" dirty="0"/>
          </a:p>
          <a:p>
            <a:r>
              <a:rPr lang="da-DK" dirty="0"/>
              <a:t>Alle deltagerne får til slut et minut til at tænke over, hvad de gerne vil bære med fra mødet, og hvad de selv kan gøre fremadrettet i forhold til at gribe ind og hjælpe hinanden. </a:t>
            </a:r>
          </a:p>
          <a:p>
            <a:endParaRPr lang="da-DK" dirty="0"/>
          </a:p>
          <a:p>
            <a:r>
              <a:rPr lang="da-DK" dirty="0"/>
              <a:t>De, der har lyst, kan dele med gruppen, hvad de har tænkt på.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ACAC8-EECF-45B4-9E96-1C6915B70118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3690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  <a:latin typeface="Klavika Regular" panose="020B0506040000020004" pitchFamily="34" charset="0"/>
              </a:rPr>
              <a:t>Trin 3 består af arbejdsmiljøgruppen/</a:t>
            </a:r>
            <a:r>
              <a:rPr lang="da-DK" dirty="0" err="1">
                <a:solidFill>
                  <a:schemeClr val="bg1"/>
                </a:solidFill>
                <a:latin typeface="Klavika Regular" panose="020B0506040000020004" pitchFamily="34" charset="0"/>
              </a:rPr>
              <a:t>MEDs</a:t>
            </a:r>
            <a:r>
              <a:rPr lang="da-DK" dirty="0">
                <a:solidFill>
                  <a:schemeClr val="bg1"/>
                </a:solidFill>
                <a:latin typeface="Klavika Regular" panose="020B0506040000020004" pitchFamily="34" charset="0"/>
              </a:rPr>
              <a:t> videre arbejde med at forebygge krænkende handlinger og fremme et godt kollegaskab.</a:t>
            </a:r>
          </a:p>
          <a:p>
            <a:endParaRPr lang="da-DK" dirty="0">
              <a:solidFill>
                <a:schemeClr val="bg1"/>
              </a:solidFill>
              <a:latin typeface="Klavika Regular" panose="020B0506040000020004" pitchFamily="34" charset="0"/>
            </a:endParaRPr>
          </a:p>
          <a:p>
            <a:r>
              <a:rPr lang="da-DK" dirty="0">
                <a:solidFill>
                  <a:schemeClr val="bg1"/>
                </a:solidFill>
                <a:latin typeface="Klavika Regular" panose="020B0506040000020004" pitchFamily="34" charset="0"/>
              </a:rPr>
              <a:t>Indsæt i </a:t>
            </a:r>
            <a:r>
              <a:rPr lang="da-DK" dirty="0" err="1">
                <a:solidFill>
                  <a:schemeClr val="bg1"/>
                </a:solidFill>
                <a:latin typeface="Klavika Regular" panose="020B0506040000020004" pitchFamily="34" charset="0"/>
              </a:rPr>
              <a:t>powerpointen</a:t>
            </a:r>
            <a:r>
              <a:rPr lang="da-DK" dirty="0">
                <a:solidFill>
                  <a:schemeClr val="bg1"/>
                </a:solidFill>
                <a:latin typeface="Klavika Regular" panose="020B0506040000020004" pitchFamily="34" charset="0"/>
              </a:rPr>
              <a:t>, hvordan I har tænkt jer at arbejde videre med emnet efter dagens møde. Tag udgangspunkt i disse tre spørgsmål: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  <a:latin typeface="Klavika Regular" panose="020B0506040000020004" pitchFamily="34" charset="0"/>
              </a:rPr>
              <a:t>Hvad vil man sætte i gang?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  <a:latin typeface="Klavika Regular" panose="020B0506040000020004" pitchFamily="34" charset="0"/>
              </a:rPr>
              <a:t>Hvordan vil arbejdsgruppen følge op?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  <a:latin typeface="Klavika Regular" panose="020B0506040000020004" pitchFamily="34" charset="0"/>
              </a:rPr>
              <a:t>Hvordan fastholder vi en kultur på sigt, hvor vi griber ind og passer på hinanden?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ACAC8-EECF-45B4-9E96-1C6915B70118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8227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Tak for et godt møde. </a:t>
            </a:r>
          </a:p>
          <a:p>
            <a:endParaRPr lang="da-DK" dirty="0"/>
          </a:p>
          <a:p>
            <a:r>
              <a:rPr lang="da-DK" dirty="0"/>
              <a:t>I orienterer om, hvordan arbejdsgruppen arbejder videre med det her emne, og hvordan I vil underrette arbejdspladsen om jeres videre arbejde. (På et fremtidigt personalemøde eller andet)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ACAC8-EECF-45B4-9E96-1C6915B70118}" type="slidenum">
              <a:rPr lang="da-DK" smtClean="0"/>
              <a:pPr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7365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Dette møde består af to dialogøvelser og en evaluering </a:t>
            </a:r>
          </a:p>
          <a:p>
            <a:endParaRPr lang="da-DK" dirty="0"/>
          </a:p>
          <a:p>
            <a:r>
              <a:rPr lang="da-DK" b="1" baseline="0" dirty="0"/>
              <a:t>Trin 1</a:t>
            </a:r>
            <a:r>
              <a:rPr lang="da-DK" baseline="0" dirty="0"/>
              <a:t>: Består af seks cases med forskellige situationer, hvor der sker krænkende handlinger. I casene bliver I præsenteret for forskellige måder at reagere på, når man som kollega eller leder er vidne til sådanne situationer. Vi kalder dem vidnetyper.</a:t>
            </a:r>
          </a:p>
          <a:p>
            <a:endParaRPr lang="da-DK" baseline="0" dirty="0"/>
          </a:p>
          <a:p>
            <a:r>
              <a:rPr lang="da-DK" b="1" baseline="0" dirty="0"/>
              <a:t>Trin 2</a:t>
            </a:r>
            <a:r>
              <a:rPr lang="da-DK" baseline="0" dirty="0"/>
              <a:t>: Med udgangspunkt i samme cases består Trin 2 af en struktureret dialog i grupper om, hvad vidnerne fra casene kan sige for at gribe ind i situationerne, og hvad de kan gøre bagefter.</a:t>
            </a:r>
          </a:p>
          <a:p>
            <a:endParaRPr lang="da-DK" dirty="0"/>
          </a:p>
          <a:p>
            <a:r>
              <a:rPr lang="da-DK" b="1" dirty="0"/>
              <a:t>Evaluering</a:t>
            </a:r>
            <a:r>
              <a:rPr lang="da-DK" dirty="0"/>
              <a:t>: I slutter af med at evaluere mødet, hvor I snakker om, hvordan det har været at være med til mødet og hvad I kan tage med jer fra mødet. </a:t>
            </a:r>
          </a:p>
          <a:p>
            <a:endParaRPr lang="da-DK" dirty="0"/>
          </a:p>
          <a:p>
            <a:r>
              <a:rPr lang="da-DK" dirty="0"/>
              <a:t>Mødet tager i alt 1-2 timer. Det afhænger af, hvor mange cases I har valgt at arbejde med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ACAC8-EECF-45B4-9E96-1C6915B70118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5387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a-DK" dirty="0"/>
              <a:t>Krænkende handlinger af seksuel karakter hører  i Arbejdstilsynets vejledning under ‘krænkende handlinger’, som også dækker mobning og anden nedværdigende adfærd i arbejdet. </a:t>
            </a:r>
          </a:p>
          <a:p>
            <a:pPr marL="0" indent="0">
              <a:buFontTx/>
              <a:buNone/>
            </a:pPr>
            <a:endParaRPr lang="da-DK" dirty="0"/>
          </a:p>
          <a:p>
            <a:pPr marL="0" indent="0">
              <a:buFontTx/>
              <a:buNone/>
            </a:pPr>
            <a:r>
              <a:rPr lang="da-DK" dirty="0"/>
              <a:t>Eksempler på krænkende handlinger af seksuel karakter er fx </a:t>
            </a:r>
          </a:p>
          <a:p>
            <a:pPr marL="628650" lvl="1" indent="-171450">
              <a:buFontTx/>
              <a:buChar char="-"/>
            </a:pPr>
            <a:r>
              <a:rPr lang="da-DK" dirty="0"/>
              <a:t>	Uønskede berøringer</a:t>
            </a:r>
          </a:p>
          <a:p>
            <a:pPr marL="628650" lvl="1" indent="-171450">
              <a:buFontTx/>
              <a:buChar char="-"/>
            </a:pPr>
            <a:r>
              <a:rPr lang="da-DK" dirty="0"/>
              <a:t>	Uønskede verbale opfordringer til seksuelt samkvem</a:t>
            </a:r>
          </a:p>
          <a:p>
            <a:pPr marL="628650" lvl="1" indent="-171450">
              <a:buFontTx/>
              <a:buChar char="-"/>
            </a:pPr>
            <a:r>
              <a:rPr lang="da-DK" dirty="0"/>
              <a:t>	Sjofle vittigheder og kommentarer</a:t>
            </a:r>
          </a:p>
          <a:p>
            <a:pPr marL="628650" lvl="1" indent="-171450">
              <a:buFontTx/>
              <a:buChar char="-"/>
            </a:pPr>
            <a:r>
              <a:rPr lang="da-DK" dirty="0"/>
              <a:t>	Uvedkommende forespørgsler om seksuelle emner</a:t>
            </a:r>
          </a:p>
          <a:p>
            <a:pPr marL="628650" lvl="1" indent="-171450">
              <a:buFontTx/>
              <a:buChar char="-"/>
            </a:pPr>
            <a:r>
              <a:rPr lang="da-DK" dirty="0"/>
              <a:t>	Visning af pornografisk materiale.</a:t>
            </a:r>
          </a:p>
          <a:p>
            <a:endParaRPr lang="da-DK" dirty="0"/>
          </a:p>
          <a:p>
            <a:endParaRPr lang="da-DK" baseline="0" dirty="0"/>
          </a:p>
          <a:p>
            <a:r>
              <a:rPr lang="da-DK" baseline="0" dirty="0"/>
              <a:t>Hvis det er relevant for jeres arbejdsplads, så beskriv skelnen mellem interne og eksterne krænkende handlinger </a:t>
            </a:r>
          </a:p>
          <a:p>
            <a:pPr marL="171450" indent="-171450">
              <a:buFontTx/>
              <a:buChar char="-"/>
            </a:pPr>
            <a:r>
              <a:rPr lang="da-DK" baseline="0" dirty="0"/>
              <a:t>Internt på arbejdspladsen mellem kollegaer eller leder og kollega </a:t>
            </a:r>
          </a:p>
          <a:p>
            <a:pPr marL="171450" indent="-171450">
              <a:buFontTx/>
              <a:buChar char="-"/>
            </a:pPr>
            <a:r>
              <a:rPr lang="da-DK" baseline="0" dirty="0"/>
              <a:t>Eksternt fra borgere, klienter, pårørende m.v. </a:t>
            </a:r>
          </a:p>
          <a:p>
            <a:pPr marL="171450" indent="-171450">
              <a:buFontTx/>
              <a:buChar char="-"/>
            </a:pPr>
            <a:endParaRPr lang="da-DK" baseline="0" dirty="0"/>
          </a:p>
          <a:p>
            <a:pPr marL="0" indent="0">
              <a:buFontTx/>
              <a:buNone/>
            </a:pPr>
            <a:endParaRPr lang="da-DK" baseline="0" dirty="0"/>
          </a:p>
          <a:p>
            <a:pPr marL="0" indent="0">
              <a:buFontTx/>
              <a:buNone/>
            </a:pPr>
            <a:r>
              <a:rPr lang="da-DK" baseline="0" dirty="0"/>
              <a:t>LINK www.at.dk/regler/at-vejledninger/kraenkende-handlinger-4-3-1/ 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ACAC8-EECF-45B4-9E96-1C6915B70118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3438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aseline="0" dirty="0"/>
              <a:t>Dette materiale handler om vidners rolle ift. at gribe ind og sige fra i situationer, der kan være krænkende. </a:t>
            </a:r>
          </a:p>
          <a:p>
            <a:pPr marL="0" indent="0">
              <a:buNone/>
            </a:pPr>
            <a:r>
              <a:rPr lang="da-DK" baseline="0" dirty="0"/>
              <a:t>Vidners reaktioner har stor betydning for, hvordan en situation videreudvikler sig. </a:t>
            </a:r>
          </a:p>
          <a:p>
            <a:pPr marL="0" indent="0">
              <a:buNone/>
            </a:pPr>
            <a:endParaRPr lang="da-DK" baseline="0" dirty="0"/>
          </a:p>
          <a:p>
            <a:pPr marL="0" indent="0">
              <a:buNone/>
            </a:pPr>
            <a:r>
              <a:rPr lang="da-DK" baseline="0" dirty="0"/>
              <a:t>Man kan være vidne på flere måder. </a:t>
            </a:r>
          </a:p>
          <a:p>
            <a:pPr marL="228600" indent="-228600">
              <a:buAutoNum type="arabicParenR"/>
            </a:pPr>
            <a:r>
              <a:rPr lang="da-DK" baseline="0" dirty="0"/>
              <a:t>Man kan overvære en situation/hændelse  </a:t>
            </a:r>
          </a:p>
          <a:p>
            <a:pPr marL="228600" indent="-228600">
              <a:buAutoNum type="arabicParenR"/>
            </a:pPr>
            <a:r>
              <a:rPr lang="da-DK" baseline="0" dirty="0"/>
              <a:t>Man kan få noget at vide efterfølgende for en situation </a:t>
            </a:r>
          </a:p>
          <a:p>
            <a:pPr marL="228600" indent="-228600">
              <a:buAutoNum type="arabicParenR"/>
            </a:pPr>
            <a:endParaRPr lang="da-DK" baseline="0" dirty="0"/>
          </a:p>
          <a:p>
            <a:pPr marL="0" indent="0">
              <a:buNone/>
            </a:pPr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ACAC8-EECF-45B4-9E96-1C6915B70118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8845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aseline="0" dirty="0"/>
              <a:t>Seks typiske reaktioner er nævnt her, vi kalder dem vidnetyper.</a:t>
            </a:r>
          </a:p>
          <a:p>
            <a:pPr marL="0" indent="0">
              <a:buNone/>
            </a:pPr>
            <a:endParaRPr lang="da-DK" baseline="0" dirty="0"/>
          </a:p>
          <a:p>
            <a:pPr marL="0" indent="0">
              <a:buNone/>
            </a:pPr>
            <a:r>
              <a:rPr lang="da-DK" baseline="0" dirty="0"/>
              <a:t>Vidner reagerer forskelligt afhængigt af den situation, de er vidne til. </a:t>
            </a:r>
          </a:p>
          <a:p>
            <a:pPr marL="0" indent="0">
              <a:buNone/>
            </a:pPr>
            <a:r>
              <a:rPr lang="da-DK" baseline="0" dirty="0"/>
              <a:t>Det samme vidne kan altså både indtage rollen som passivt vidne, som sympatisør eller mægler alt efter, hvilken situation de oplever.</a:t>
            </a:r>
          </a:p>
          <a:p>
            <a:pPr marL="0" indent="0">
              <a:buNone/>
            </a:pPr>
            <a:endParaRPr lang="da-DK" baseline="0" dirty="0"/>
          </a:p>
          <a:p>
            <a:pPr marL="0" indent="0">
              <a:buNone/>
            </a:pPr>
            <a:r>
              <a:rPr lang="da-DK" baseline="0" dirty="0"/>
              <a:t>Vidner er således ikke noget vi ER som en bestemt type, men noget vi GØR på forskellig vis afhængig af situationerne.</a:t>
            </a:r>
          </a:p>
          <a:p>
            <a:pPr marL="0" indent="0">
              <a:buNone/>
            </a:pPr>
            <a:endParaRPr lang="da-DK" baseline="0" dirty="0"/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ACAC8-EECF-45B4-9E96-1C6915B70118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5551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altLang="da-DK" sz="1200" dirty="0">
                <a:solidFill>
                  <a:schemeClr val="bg1"/>
                </a:solidFill>
                <a:latin typeface="Klavika Medium" panose="020B0803040000020004" pitchFamily="34" charset="0"/>
              </a:rPr>
              <a:t>Skaber situationen, igangsætter, og/eller udfører de første krænkende handlinger i det skjulte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ACAC8-EECF-45B4-9E96-1C6915B70118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8516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altLang="da-DK" sz="1200" dirty="0">
                <a:solidFill>
                  <a:schemeClr val="bg1"/>
                </a:solidFill>
                <a:latin typeface="Klavika Medium" panose="020B0803040000020004" pitchFamily="34" charset="0"/>
              </a:rPr>
              <a:t>Deltager aktivt f.eks. ved at grine med</a:t>
            </a:r>
          </a:p>
          <a:p>
            <a:pPr marL="171450" indent="-171450" fontAlgn="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altLang="da-DK" sz="1200" dirty="0">
                <a:solidFill>
                  <a:schemeClr val="bg1"/>
                </a:solidFill>
                <a:latin typeface="Klavika Medium" panose="020B0803040000020004" pitchFamily="34" charset="0"/>
              </a:rPr>
              <a:t>Støtter og hjælper den, der udøver de krænkende handlinger direkte – eller ved tydeligt at billige handlingerne </a:t>
            </a:r>
            <a:endParaRPr lang="da-DK" altLang="da-DK" sz="1200" b="1" dirty="0">
              <a:solidFill>
                <a:schemeClr val="bg1"/>
              </a:solidFill>
              <a:latin typeface="Klavika Medium" panose="020B0803040000020004" pitchFamily="34" charset="0"/>
            </a:endParaRPr>
          </a:p>
          <a:p>
            <a:endParaRPr lang="da-DK" dirty="0">
              <a:solidFill>
                <a:schemeClr val="bg1"/>
              </a:solidFill>
              <a:latin typeface="Klavika Regular" panose="020B0506040000020004" pitchFamily="34" charset="0"/>
            </a:endParaRPr>
          </a:p>
          <a:p>
            <a:endParaRPr lang="da-DK" dirty="0">
              <a:solidFill>
                <a:schemeClr val="bg1"/>
              </a:solidFill>
              <a:latin typeface="Klavika Regular" panose="020B0506040000020004" pitchFamily="34" charset="0"/>
            </a:endParaRPr>
          </a:p>
          <a:p>
            <a:endParaRPr lang="da-DK" dirty="0">
              <a:solidFill>
                <a:schemeClr val="bg1"/>
              </a:solidFill>
              <a:latin typeface="Klavika Regular" panose="020B0506040000020004" pitchFamily="34" charset="0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ACAC8-EECF-45B4-9E96-1C6915B70118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3380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altLang="da-DK" sz="1200" dirty="0">
                <a:solidFill>
                  <a:schemeClr val="bg1"/>
                </a:solidFill>
                <a:latin typeface="Klavika Medium" panose="020B0803040000020004" pitchFamily="34" charset="0"/>
              </a:rPr>
              <a:t>Går væk fra situationen</a:t>
            </a:r>
          </a:p>
          <a:p>
            <a:pPr marL="171450" indent="-171450" fontAlgn="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altLang="da-DK" sz="1200" dirty="0">
                <a:solidFill>
                  <a:schemeClr val="bg1"/>
                </a:solidFill>
                <a:latin typeface="Klavika Medium" panose="020B0803040000020004" pitchFamily="34" charset="0"/>
              </a:rPr>
              <a:t>Bliver - men gør ikke noget for at stoppe de krænkende handlinger</a:t>
            </a:r>
            <a:endParaRPr lang="da-DK" altLang="da-DK" sz="1200" b="1" dirty="0">
              <a:solidFill>
                <a:schemeClr val="bg1"/>
              </a:solidFill>
              <a:latin typeface="Klavika Medium" panose="020B0803040000020004" pitchFamily="34" charset="0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ACAC8-EECF-45B4-9E96-1C6915B70118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4835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a-DK" altLang="da-DK" sz="1200" dirty="0">
                <a:solidFill>
                  <a:schemeClr val="bg1"/>
                </a:solidFill>
                <a:latin typeface="Klavika Medium" panose="020B0803040000020004" pitchFamily="34" charset="0"/>
              </a:rPr>
              <a:t>Prøver aktivt at stoppe de krænkende  handlinger i situationen </a:t>
            </a:r>
            <a:r>
              <a:rPr lang="da-DK" altLang="da-DK" sz="1200" i="1" dirty="0">
                <a:solidFill>
                  <a:schemeClr val="bg1"/>
                </a:solidFill>
                <a:latin typeface="Klavika Medium" panose="020B0803040000020004" pitchFamily="34" charset="0"/>
              </a:rPr>
              <a:t>eller</a:t>
            </a:r>
          </a:p>
          <a:p>
            <a:pPr marL="171450" indent="-171450" fontAlgn="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a-DK" altLang="da-DK" sz="1200" dirty="0">
                <a:solidFill>
                  <a:schemeClr val="bg1"/>
                </a:solidFill>
                <a:latin typeface="Klavika Medium" panose="020B0803040000020004" pitchFamily="34" charset="0"/>
              </a:rPr>
              <a:t>Handler bagefter f.eks. ved at snakke med parterne sammen eller hver for sig </a:t>
            </a:r>
            <a:r>
              <a:rPr lang="da-DK" altLang="da-DK" sz="1200" i="1" dirty="0">
                <a:solidFill>
                  <a:schemeClr val="bg1"/>
                </a:solidFill>
                <a:latin typeface="Klavika Medium" panose="020B0803040000020004" pitchFamily="34" charset="0"/>
              </a:rPr>
              <a:t>eller</a:t>
            </a:r>
            <a:endParaRPr lang="da-DK" altLang="da-DK" sz="1200" dirty="0">
              <a:solidFill>
                <a:schemeClr val="bg1"/>
              </a:solidFill>
              <a:latin typeface="Klavika Medium" panose="020B0803040000020004" pitchFamily="34" charset="0"/>
            </a:endParaRPr>
          </a:p>
          <a:p>
            <a:pPr marL="171450" indent="-171450" fontAlgn="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a-DK" altLang="da-DK" sz="1200" dirty="0">
                <a:solidFill>
                  <a:schemeClr val="bg1"/>
                </a:solidFill>
                <a:latin typeface="Klavika Medium" panose="020B0803040000020004" pitchFamily="34" charset="0"/>
              </a:rPr>
              <a:t>Kontakter andre relevante personer</a:t>
            </a:r>
            <a:endParaRPr lang="da-DK" altLang="da-DK" dirty="0">
              <a:solidFill>
                <a:schemeClr val="bg1"/>
              </a:solidFill>
              <a:latin typeface="Klavika Medium" panose="020B0803040000020004" pitchFamily="34" charset="0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ACAC8-EECF-45B4-9E96-1C6915B70118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2896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bejdsmiljoweb.dk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3C020026-BA72-47E4-B075-1DCCD37DD9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44"/>
          <a:stretch/>
        </p:blipFill>
        <p:spPr>
          <a:xfrm>
            <a:off x="2164080" y="0"/>
            <a:ext cx="4950570" cy="5143500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58D1FB70-7B8B-4BA1-A1B5-831048416F30}"/>
              </a:ext>
            </a:extLst>
          </p:cNvPr>
          <p:cNvSpPr/>
          <p:nvPr/>
        </p:nvSpPr>
        <p:spPr>
          <a:xfrm>
            <a:off x="0" y="0"/>
            <a:ext cx="2164080" cy="5143500"/>
          </a:xfrm>
          <a:prstGeom prst="rect">
            <a:avLst/>
          </a:prstGeom>
          <a:solidFill>
            <a:srgbClr val="F7D668"/>
          </a:solidFill>
          <a:ln>
            <a:solidFill>
              <a:srgbClr val="FED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5374F31-BA2C-49B9-BA0B-BDB9840A35AD}"/>
              </a:ext>
            </a:extLst>
          </p:cNvPr>
          <p:cNvSpPr/>
          <p:nvPr/>
        </p:nvSpPr>
        <p:spPr>
          <a:xfrm>
            <a:off x="7114650" y="0"/>
            <a:ext cx="2164080" cy="5143500"/>
          </a:xfrm>
          <a:prstGeom prst="rect">
            <a:avLst/>
          </a:prstGeom>
          <a:solidFill>
            <a:srgbClr val="F7D668"/>
          </a:solidFill>
          <a:ln>
            <a:solidFill>
              <a:srgbClr val="FED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2FF22A4-4DC2-4038-B9EA-D955964B7B4A}"/>
              </a:ext>
            </a:extLst>
          </p:cNvPr>
          <p:cNvSpPr/>
          <p:nvPr/>
        </p:nvSpPr>
        <p:spPr>
          <a:xfrm>
            <a:off x="0" y="3906371"/>
            <a:ext cx="9291231" cy="1260942"/>
          </a:xfrm>
          <a:prstGeom prst="rect">
            <a:avLst/>
          </a:prstGeom>
          <a:solidFill>
            <a:srgbClr val="A42B31"/>
          </a:solidFill>
          <a:ln w="3175">
            <a:solidFill>
              <a:srgbClr val="A42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80FE3191-DD44-4819-A5CB-D214D2E6AD90}"/>
              </a:ext>
            </a:extLst>
          </p:cNvPr>
          <p:cNvSpPr txBox="1"/>
          <p:nvPr/>
        </p:nvSpPr>
        <p:spPr>
          <a:xfrm>
            <a:off x="1606924" y="3860363"/>
            <a:ext cx="68512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Klavika Medium" panose="020B0803040000020004" pitchFamily="34" charset="0"/>
              </a:rPr>
              <a:t>Grib ind </a:t>
            </a:r>
            <a:br>
              <a:rPr lang="da-DK" dirty="0">
                <a:latin typeface="Klavika Bold" panose="020B0806040000020004" pitchFamily="34" charset="0"/>
              </a:rPr>
            </a:br>
            <a:r>
              <a:rPr lang="da-DK" dirty="0">
                <a:latin typeface="Klavika Medium" panose="020B0803040000020004" pitchFamily="34" charset="0"/>
              </a:rPr>
              <a:t>– overfor krænkende handlinger af seksuel karakter </a:t>
            </a:r>
          </a:p>
        </p:txBody>
      </p:sp>
      <p:pic>
        <p:nvPicPr>
          <p:cNvPr id="17" name="Billede 1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F71D509-1979-4746-9E66-2A3C3F4E15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162" y="4370294"/>
            <a:ext cx="2205393" cy="548632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7409D680-C0B4-4B32-A928-CF7DE3CA73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914"/>
          <a:stretch/>
        </p:blipFill>
        <p:spPr>
          <a:xfrm>
            <a:off x="2134290" y="-23812"/>
            <a:ext cx="5010150" cy="39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91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7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6368" y="2619761"/>
            <a:ext cx="4061011" cy="871538"/>
          </a:xfrm>
        </p:spPr>
        <p:txBody>
          <a:bodyPr>
            <a:noAutofit/>
          </a:bodyPr>
          <a:lstStyle/>
          <a:p>
            <a:r>
              <a:rPr lang="da-DK" sz="2800" dirty="0">
                <a:solidFill>
                  <a:srgbClr val="A42B31"/>
                </a:solidFill>
              </a:rPr>
              <a:t>Sympatisøren</a:t>
            </a:r>
            <a:r>
              <a:rPr lang="da-DK" altLang="da-DK" sz="2800" dirty="0">
                <a:solidFill>
                  <a:schemeClr val="bg1"/>
                </a:solidFill>
              </a:rPr>
              <a:t> udviser sympati med den, der udsættes for krænkende handlinger, fx ved at tilbyde trøst og støtte i enerum</a:t>
            </a:r>
            <a:endParaRPr lang="da-DK" sz="2800" dirty="0">
              <a:solidFill>
                <a:schemeClr val="bg1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23583" y="3274920"/>
            <a:ext cx="3008313" cy="3518297"/>
          </a:xfrm>
        </p:spPr>
        <p:txBody>
          <a:bodyPr/>
          <a:lstStyle/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47227" y="835644"/>
            <a:ext cx="4458150" cy="347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83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7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1671" y="1576387"/>
            <a:ext cx="3716910" cy="871538"/>
          </a:xfrm>
        </p:spPr>
        <p:txBody>
          <a:bodyPr>
            <a:noAutofit/>
          </a:bodyPr>
          <a:lstStyle/>
          <a:p>
            <a:r>
              <a:rPr lang="da-DK" sz="2800" dirty="0">
                <a:solidFill>
                  <a:srgbClr val="A42B31"/>
                </a:solidFill>
              </a:rPr>
              <a:t>Forsvareren</a:t>
            </a:r>
            <a:r>
              <a:rPr lang="da-DK" sz="2800" dirty="0">
                <a:solidFill>
                  <a:schemeClr val="bg1"/>
                </a:solidFill>
              </a:rPr>
              <a:t> t</a:t>
            </a:r>
            <a:r>
              <a:rPr lang="da-DK" altLang="da-DK" sz="2800" dirty="0">
                <a:solidFill>
                  <a:schemeClr val="bg1"/>
                </a:solidFill>
              </a:rPr>
              <a:t>ager parti og forsvarer sin kollega offentligt</a:t>
            </a:r>
            <a:endParaRPr lang="da-DK" sz="2800" dirty="0">
              <a:solidFill>
                <a:schemeClr val="bg1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91670" y="3300587"/>
            <a:ext cx="3375211" cy="3518297"/>
          </a:xfrm>
        </p:spPr>
        <p:txBody>
          <a:bodyPr/>
          <a:lstStyle/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72470" y="204788"/>
            <a:ext cx="3716910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63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642D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5760" y="-46942"/>
            <a:ext cx="9089136" cy="871538"/>
          </a:xfrm>
        </p:spPr>
        <p:txBody>
          <a:bodyPr>
            <a:noAutofit/>
          </a:bodyPr>
          <a:lstStyle/>
          <a:p>
            <a:r>
              <a:rPr lang="da-DK" sz="3200" dirty="0">
                <a:solidFill>
                  <a:schemeClr val="bg1"/>
                </a:solidFill>
              </a:rPr>
              <a:t>Matrix – passiv/aktiv og konstruktiv/destruktiv </a:t>
            </a: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7FDA3723-9C4D-4A23-A8A3-7E2B85868AAB}"/>
              </a:ext>
            </a:extLst>
          </p:cNvPr>
          <p:cNvCxnSpPr/>
          <p:nvPr/>
        </p:nvCxnSpPr>
        <p:spPr>
          <a:xfrm>
            <a:off x="4538382" y="1146048"/>
            <a:ext cx="0" cy="36576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CE985C27-0132-4D23-ABA7-CCC11F622EC8}"/>
              </a:ext>
            </a:extLst>
          </p:cNvPr>
          <p:cNvCxnSpPr/>
          <p:nvPr/>
        </p:nvCxnSpPr>
        <p:spPr>
          <a:xfrm>
            <a:off x="490817" y="2974848"/>
            <a:ext cx="8162365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DF5C050B-3BD6-4332-9F07-67C3C50E6740}"/>
              </a:ext>
            </a:extLst>
          </p:cNvPr>
          <p:cNvSpPr txBox="1"/>
          <p:nvPr/>
        </p:nvSpPr>
        <p:spPr>
          <a:xfrm>
            <a:off x="4076671" y="902208"/>
            <a:ext cx="990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  <a:latin typeface="Klavika Bold" panose="020B0806040000020004" pitchFamily="34" charset="0"/>
              </a:rPr>
              <a:t>Konstruktiv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EE3281D5-EAA1-403E-A393-853751F651F2}"/>
              </a:ext>
            </a:extLst>
          </p:cNvPr>
          <p:cNvSpPr txBox="1"/>
          <p:nvPr/>
        </p:nvSpPr>
        <p:spPr>
          <a:xfrm>
            <a:off x="4087617" y="4762791"/>
            <a:ext cx="901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  <a:latin typeface="Klavika Bold" panose="020B0806040000020004" pitchFamily="34" charset="0"/>
              </a:rPr>
              <a:t>Destruktiv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2A38D867-3E3D-4B4C-B054-2B371F22DAE0}"/>
              </a:ext>
            </a:extLst>
          </p:cNvPr>
          <p:cNvSpPr txBox="1"/>
          <p:nvPr/>
        </p:nvSpPr>
        <p:spPr>
          <a:xfrm>
            <a:off x="114271" y="2694846"/>
            <a:ext cx="63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  <a:latin typeface="Klavika Bold" panose="020B0806040000020004" pitchFamily="34" charset="0"/>
              </a:rPr>
              <a:t>Passiv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7E88BE76-EC2B-45F3-8E83-5FCD37CAA94A}"/>
              </a:ext>
            </a:extLst>
          </p:cNvPr>
          <p:cNvSpPr txBox="1"/>
          <p:nvPr/>
        </p:nvSpPr>
        <p:spPr>
          <a:xfrm>
            <a:off x="8364394" y="2697849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  <a:latin typeface="Klavika Bold" panose="020B0806040000020004" pitchFamily="34" charset="0"/>
              </a:rPr>
              <a:t>Aktiv</a:t>
            </a:r>
          </a:p>
        </p:txBody>
      </p:sp>
      <p:pic>
        <p:nvPicPr>
          <p:cNvPr id="14" name="Pladsholder til indhold 4">
            <a:extLst>
              <a:ext uri="{FF2B5EF4-FFF2-40B4-BE49-F238E27FC236}">
                <a16:creationId xmlns:a16="http://schemas.microsoft.com/office/drawing/2014/main" id="{A84280AC-0775-4340-B6C0-70DE8CC07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93398" y="1101595"/>
            <a:ext cx="1170996" cy="912412"/>
          </a:xfrm>
          <a:prstGeom prst="rect">
            <a:avLst/>
          </a:prstGeom>
        </p:spPr>
      </p:pic>
      <p:pic>
        <p:nvPicPr>
          <p:cNvPr id="15" name="Pladsholder til indhold 4">
            <a:extLst>
              <a:ext uri="{FF2B5EF4-FFF2-40B4-BE49-F238E27FC236}">
                <a16:creationId xmlns:a16="http://schemas.microsoft.com/office/drawing/2014/main" id="{017ECCD9-6F10-4270-94FF-595118A0DE1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3620" y="1366992"/>
            <a:ext cx="926799" cy="1094491"/>
          </a:xfrm>
          <a:prstGeom prst="rect">
            <a:avLst/>
          </a:prstGeom>
        </p:spPr>
      </p:pic>
      <p:pic>
        <p:nvPicPr>
          <p:cNvPr id="16" name="Pladsholder til indhold 5">
            <a:extLst>
              <a:ext uri="{FF2B5EF4-FFF2-40B4-BE49-F238E27FC236}">
                <a16:creationId xmlns:a16="http://schemas.microsoft.com/office/drawing/2014/main" id="{8D224190-0D64-4C71-BD08-D72A8BDD596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08485" y="1322307"/>
            <a:ext cx="1303520" cy="1015241"/>
          </a:xfrm>
          <a:prstGeom prst="rect">
            <a:avLst/>
          </a:prstGeom>
        </p:spPr>
      </p:pic>
      <p:pic>
        <p:nvPicPr>
          <p:cNvPr id="17" name="Pladsholder til indhold 4">
            <a:extLst>
              <a:ext uri="{FF2B5EF4-FFF2-40B4-BE49-F238E27FC236}">
                <a16:creationId xmlns:a16="http://schemas.microsoft.com/office/drawing/2014/main" id="{EAC959C3-2EDE-44B5-81E6-837A5993229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83487" y="3413762"/>
            <a:ext cx="1081258" cy="889463"/>
          </a:xfrm>
          <a:prstGeom prst="rect">
            <a:avLst/>
          </a:prstGeom>
        </p:spPr>
      </p:pic>
      <p:pic>
        <p:nvPicPr>
          <p:cNvPr id="18" name="Pladsholder til indhold 5">
            <a:extLst>
              <a:ext uri="{FF2B5EF4-FFF2-40B4-BE49-F238E27FC236}">
                <a16:creationId xmlns:a16="http://schemas.microsoft.com/office/drawing/2014/main" id="{88F204AA-2CAE-431C-8F1E-8F7522D512B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64745" y="4094370"/>
            <a:ext cx="1057936" cy="806920"/>
          </a:xfrm>
          <a:prstGeom prst="rect">
            <a:avLst/>
          </a:prstGeom>
        </p:spPr>
      </p:pic>
      <p:pic>
        <p:nvPicPr>
          <p:cNvPr id="19" name="Pladsholder til indhold 5">
            <a:extLst>
              <a:ext uri="{FF2B5EF4-FFF2-40B4-BE49-F238E27FC236}">
                <a16:creationId xmlns:a16="http://schemas.microsoft.com/office/drawing/2014/main" id="{7619E9CE-7339-496F-BBEB-F63DAC304FD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0214" y="3869940"/>
            <a:ext cx="746689" cy="933708"/>
          </a:xfrm>
          <a:prstGeom prst="rect">
            <a:avLst/>
          </a:prstGeom>
        </p:spPr>
      </p:pic>
      <p:sp>
        <p:nvSpPr>
          <p:cNvPr id="20" name="Tekstfelt 19">
            <a:extLst>
              <a:ext uri="{FF2B5EF4-FFF2-40B4-BE49-F238E27FC236}">
                <a16:creationId xmlns:a16="http://schemas.microsoft.com/office/drawing/2014/main" id="{C4C91629-392A-480B-BB72-9A215EC4C459}"/>
              </a:ext>
            </a:extLst>
          </p:cNvPr>
          <p:cNvSpPr txBox="1"/>
          <p:nvPr/>
        </p:nvSpPr>
        <p:spPr>
          <a:xfrm>
            <a:off x="2983992" y="2294674"/>
            <a:ext cx="9525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>
                <a:solidFill>
                  <a:schemeClr val="bg1"/>
                </a:solidFill>
                <a:latin typeface="Klavika Regular" panose="020B0506040000020004" pitchFamily="34" charset="0"/>
              </a:rPr>
              <a:t>Sympatisøren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FC8A260F-66FF-4C9F-9BDF-B5E0901177EB}"/>
              </a:ext>
            </a:extLst>
          </p:cNvPr>
          <p:cNvSpPr txBox="1"/>
          <p:nvPr/>
        </p:nvSpPr>
        <p:spPr>
          <a:xfrm>
            <a:off x="702609" y="4758832"/>
            <a:ext cx="8418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>
                <a:solidFill>
                  <a:schemeClr val="bg1"/>
                </a:solidFill>
                <a:latin typeface="Klavika Regular" panose="020B0506040000020004" pitchFamily="34" charset="0"/>
              </a:rPr>
              <a:t>Den passive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80541866-C92C-41D9-B86D-BFBCD9AF42C5}"/>
              </a:ext>
            </a:extLst>
          </p:cNvPr>
          <p:cNvSpPr txBox="1"/>
          <p:nvPr/>
        </p:nvSpPr>
        <p:spPr>
          <a:xfrm>
            <a:off x="6357913" y="2411063"/>
            <a:ext cx="8354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>
                <a:solidFill>
                  <a:schemeClr val="bg1"/>
                </a:solidFill>
                <a:latin typeface="Klavika Regular" panose="020B0506040000020004" pitchFamily="34" charset="0"/>
              </a:rPr>
              <a:t>Forsvareren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CB1B63EA-C9A8-408A-ABD0-C1C7D6B2C634}"/>
              </a:ext>
            </a:extLst>
          </p:cNvPr>
          <p:cNvSpPr txBox="1"/>
          <p:nvPr/>
        </p:nvSpPr>
        <p:spPr>
          <a:xfrm>
            <a:off x="7374046" y="2007487"/>
            <a:ext cx="7344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>
                <a:solidFill>
                  <a:schemeClr val="bg1"/>
                </a:solidFill>
                <a:latin typeface="Klavika Regular" panose="020B0506040000020004" pitchFamily="34" charset="0"/>
              </a:rPr>
              <a:t>Mægleren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9D5AE030-5141-4B86-BFCD-0EF4A57A44AE}"/>
              </a:ext>
            </a:extLst>
          </p:cNvPr>
          <p:cNvSpPr txBox="1"/>
          <p:nvPr/>
        </p:nvSpPr>
        <p:spPr>
          <a:xfrm>
            <a:off x="6558814" y="4284697"/>
            <a:ext cx="8499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>
                <a:solidFill>
                  <a:schemeClr val="bg1"/>
                </a:solidFill>
                <a:latin typeface="Klavika Regular" panose="020B0506040000020004" pitchFamily="34" charset="0"/>
              </a:rPr>
              <a:t>Assistenten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62CA5D2F-D748-4B88-8DF5-2740BC46B701}"/>
              </a:ext>
            </a:extLst>
          </p:cNvPr>
          <p:cNvSpPr txBox="1"/>
          <p:nvPr/>
        </p:nvSpPr>
        <p:spPr>
          <a:xfrm>
            <a:off x="7532257" y="4852896"/>
            <a:ext cx="9877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>
                <a:solidFill>
                  <a:schemeClr val="bg1"/>
                </a:solidFill>
                <a:latin typeface="Klavika Regular" panose="020B0506040000020004" pitchFamily="34" charset="0"/>
              </a:rPr>
              <a:t>Kuglestøberen</a:t>
            </a:r>
          </a:p>
        </p:txBody>
      </p:sp>
    </p:spTree>
    <p:extLst>
      <p:ext uri="{BB962C8B-B14F-4D97-AF65-F5344CB8AC3E}">
        <p14:creationId xmlns:p14="http://schemas.microsoft.com/office/powerpoint/2010/main" val="3227620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642D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leboble: rektangel med afrundede hjørner 5">
            <a:extLst>
              <a:ext uri="{FF2B5EF4-FFF2-40B4-BE49-F238E27FC236}">
                <a16:creationId xmlns:a16="http://schemas.microsoft.com/office/drawing/2014/main" id="{1B4F27B5-6E95-4786-B9DE-197AF3565213}"/>
              </a:ext>
            </a:extLst>
          </p:cNvPr>
          <p:cNvSpPr/>
          <p:nvPr/>
        </p:nvSpPr>
        <p:spPr>
          <a:xfrm>
            <a:off x="7065264" y="944864"/>
            <a:ext cx="1834896" cy="1465532"/>
          </a:xfrm>
          <a:prstGeom prst="wedgeRoundRectCallout">
            <a:avLst>
              <a:gd name="adj1" fmla="val -33311"/>
              <a:gd name="adj2" fmla="val 71589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BCF7EB-F751-4343-B0CA-C77D0D0A7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3200" b="1" dirty="0">
                <a:solidFill>
                  <a:schemeClr val="bg1"/>
                </a:solidFill>
                <a:latin typeface="+mn-lt"/>
              </a:rPr>
              <a:t>Spilleregler for mødet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01B0A1F-89A9-453D-9212-FC2B1DC2AAA2}"/>
              </a:ext>
            </a:extLst>
          </p:cNvPr>
          <p:cNvSpPr txBox="1"/>
          <p:nvPr/>
        </p:nvSpPr>
        <p:spPr>
          <a:xfrm>
            <a:off x="457200" y="699597"/>
            <a:ext cx="7124701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sz="1600" dirty="0">
              <a:solidFill>
                <a:schemeClr val="bg1"/>
              </a:solidFill>
              <a:latin typeface="Klavika Regular" panose="020B0506040000020004" pitchFamily="34" charset="0"/>
            </a:endParaRPr>
          </a:p>
          <a:p>
            <a:endParaRPr lang="da-DK" sz="800" dirty="0">
              <a:solidFill>
                <a:schemeClr val="bg1"/>
              </a:solidFill>
              <a:latin typeface="Klavika Regular" panose="020B0506040000020004" pitchFamily="34" charset="0"/>
            </a:endParaRPr>
          </a:p>
          <a:p>
            <a:pPr>
              <a:spcAft>
                <a:spcPts val="600"/>
              </a:spcAft>
            </a:pPr>
            <a:r>
              <a:rPr lang="da-DK" sz="1600" b="1" baseline="0" dirty="0">
                <a:solidFill>
                  <a:schemeClr val="bg1"/>
                </a:solidFill>
                <a:latin typeface="Klavika Bold" panose="020B0806040000020004" pitchFamily="34" charset="0"/>
              </a:rPr>
              <a:t>Fortrolighed</a:t>
            </a:r>
            <a:r>
              <a:rPr lang="da-DK" sz="1600" baseline="0" dirty="0">
                <a:solidFill>
                  <a:schemeClr val="bg1"/>
                </a:solidFill>
                <a:latin typeface="Klavika Regular" panose="020B0506040000020004" pitchFamily="34" charset="0"/>
              </a:rPr>
              <a:t>: Personlige erfaringer og fortællinger bliver i rummet</a:t>
            </a:r>
          </a:p>
          <a:p>
            <a:pPr>
              <a:spcAft>
                <a:spcPts val="600"/>
              </a:spcAft>
            </a:pPr>
            <a:r>
              <a:rPr lang="da-DK" sz="1600" b="1" baseline="0" dirty="0">
                <a:solidFill>
                  <a:schemeClr val="bg1"/>
                </a:solidFill>
                <a:latin typeface="Klavika Bold" panose="020B0806040000020004" pitchFamily="34" charset="0"/>
              </a:rPr>
              <a:t>Tale og lytte</a:t>
            </a:r>
            <a:r>
              <a:rPr lang="da-DK" sz="1600" baseline="0" dirty="0">
                <a:solidFill>
                  <a:schemeClr val="bg1"/>
                </a:solidFill>
                <a:latin typeface="Klavika Regular" panose="020B0506040000020004" pitchFamily="34" charset="0"/>
              </a:rPr>
              <a:t>: Vi lader andre tale ud</a:t>
            </a:r>
          </a:p>
          <a:p>
            <a:pPr>
              <a:spcAft>
                <a:spcPts val="600"/>
              </a:spcAft>
            </a:pPr>
            <a:r>
              <a:rPr lang="da-DK" sz="1600" b="1" baseline="0" dirty="0">
                <a:solidFill>
                  <a:schemeClr val="bg1"/>
                </a:solidFill>
                <a:latin typeface="Klavika Bold" panose="020B0806040000020004" pitchFamily="34" charset="0"/>
              </a:rPr>
              <a:t>Demokratisk brug af tiden</a:t>
            </a:r>
            <a:r>
              <a:rPr lang="da-DK" sz="1600" baseline="0" dirty="0">
                <a:solidFill>
                  <a:schemeClr val="bg1"/>
                </a:solidFill>
                <a:latin typeface="Klavika Regular" panose="020B0506040000020004" pitchFamily="34" charset="0"/>
              </a:rPr>
              <a:t>: Lad alle få taletid i gruppearbejde</a:t>
            </a:r>
          </a:p>
          <a:p>
            <a:pPr>
              <a:spcAft>
                <a:spcPts val="600"/>
              </a:spcAft>
            </a:pPr>
            <a:r>
              <a:rPr lang="da-DK" sz="1600" b="1" baseline="0" dirty="0">
                <a:solidFill>
                  <a:schemeClr val="bg1"/>
                </a:solidFill>
                <a:latin typeface="Klavika Bold" panose="020B0806040000020004" pitchFamily="34" charset="0"/>
              </a:rPr>
              <a:t>Forskellighed</a:t>
            </a:r>
            <a:r>
              <a:rPr lang="da-DK" sz="1600" baseline="0" dirty="0">
                <a:solidFill>
                  <a:schemeClr val="bg1"/>
                </a:solidFill>
                <a:latin typeface="Klavika Regular" panose="020B0506040000020004" pitchFamily="34" charset="0"/>
              </a:rPr>
              <a:t>: Det er OK at have en anden erfaring eller oplevelse, jo flere perspektiver, jo bedre en dialog – og jo klogere bliver vi på temaet!</a:t>
            </a:r>
          </a:p>
          <a:p>
            <a:pPr>
              <a:spcAft>
                <a:spcPts val="600"/>
              </a:spcAft>
            </a:pPr>
            <a:r>
              <a:rPr lang="da-DK" sz="1600" b="1" baseline="0" dirty="0">
                <a:solidFill>
                  <a:schemeClr val="bg1"/>
                </a:solidFill>
                <a:latin typeface="Klavika Bold" panose="020B0806040000020004" pitchFamily="34" charset="0"/>
              </a:rPr>
              <a:t>At sige til og sige fra</a:t>
            </a:r>
            <a:r>
              <a:rPr lang="da-DK" sz="1600" baseline="0" dirty="0">
                <a:solidFill>
                  <a:schemeClr val="bg1"/>
                </a:solidFill>
                <a:latin typeface="Klavika Regular" panose="020B0506040000020004" pitchFamily="34" charset="0"/>
              </a:rPr>
              <a:t>: Det er okay, hvis man ikke vil byde ind – og man behøver ikke begrunde</a:t>
            </a:r>
          </a:p>
          <a:p>
            <a:pPr>
              <a:spcAft>
                <a:spcPts val="600"/>
              </a:spcAft>
            </a:pPr>
            <a:r>
              <a:rPr lang="da-DK" sz="1600" b="1" baseline="0" dirty="0">
                <a:solidFill>
                  <a:schemeClr val="bg1"/>
                </a:solidFill>
                <a:latin typeface="Klavika Bold" panose="020B0806040000020004" pitchFamily="34" charset="0"/>
              </a:rPr>
              <a:t>Humor</a:t>
            </a:r>
            <a:r>
              <a:rPr lang="da-DK" sz="1600" baseline="0" dirty="0">
                <a:solidFill>
                  <a:schemeClr val="bg1"/>
                </a:solidFill>
                <a:latin typeface="Klavika Regular" panose="020B0506040000020004" pitchFamily="34" charset="0"/>
              </a:rPr>
              <a:t>: begræns brugen af ironi og sarkasme, som let kan misforstås eller give anledning til at andre bliver usikre på, hvad der menes</a:t>
            </a:r>
            <a:endParaRPr lang="da-DK" sz="1600" dirty="0">
              <a:solidFill>
                <a:schemeClr val="bg1"/>
              </a:solidFill>
              <a:latin typeface="Klavika Regular" panose="020B0506040000020004" pitchFamily="34" charset="0"/>
            </a:endParaRPr>
          </a:p>
          <a:p>
            <a:pPr>
              <a:spcAft>
                <a:spcPts val="600"/>
              </a:spcAft>
            </a:pPr>
            <a:endParaRPr lang="da-DK" sz="1600" dirty="0">
              <a:solidFill>
                <a:schemeClr val="bg1"/>
              </a:solidFill>
              <a:latin typeface="Klavika Regular" panose="020B0506040000020004" pitchFamily="34" charset="0"/>
            </a:endParaRPr>
          </a:p>
          <a:p>
            <a:pPr>
              <a:spcAft>
                <a:spcPts val="600"/>
              </a:spcAft>
            </a:pPr>
            <a:endParaRPr lang="da-DK" sz="1600" dirty="0">
              <a:solidFill>
                <a:schemeClr val="bg1"/>
              </a:solidFill>
              <a:latin typeface="Klavika Regular" panose="020B0506040000020004" pitchFamily="34" charset="0"/>
            </a:endParaRPr>
          </a:p>
          <a:p>
            <a:pPr>
              <a:spcAft>
                <a:spcPts val="600"/>
              </a:spcAft>
            </a:pPr>
            <a:endParaRPr lang="da-DK" sz="1600" baseline="0" dirty="0">
              <a:solidFill>
                <a:schemeClr val="bg1"/>
              </a:solidFill>
              <a:latin typeface="Klavika Regular" panose="020B0506040000020004" pitchFamily="34" charset="0"/>
            </a:endParaRPr>
          </a:p>
          <a:p>
            <a:pPr>
              <a:spcAft>
                <a:spcPts val="600"/>
              </a:spcAft>
            </a:pPr>
            <a:endParaRPr lang="da-DK" sz="1600" dirty="0">
              <a:solidFill>
                <a:schemeClr val="bg1"/>
              </a:solidFill>
              <a:latin typeface="Klavika Regular" panose="020B0506040000020004" pitchFamily="34" charset="0"/>
            </a:endParaRPr>
          </a:p>
          <a:p>
            <a:pPr>
              <a:spcAft>
                <a:spcPts val="600"/>
              </a:spcAft>
            </a:pPr>
            <a:endParaRPr lang="da-DK" sz="1600" baseline="0" dirty="0">
              <a:solidFill>
                <a:schemeClr val="bg1"/>
              </a:solidFill>
              <a:latin typeface="Klavika Regular" panose="020B05060400000200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C1FDC4C-FCB9-4C91-9A8C-FAC9A53AB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44" y="1006118"/>
            <a:ext cx="1322832" cy="12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65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7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5454501" cy="871538"/>
          </a:xfrm>
        </p:spPr>
        <p:txBody>
          <a:bodyPr>
            <a:noAutofit/>
          </a:bodyPr>
          <a:lstStyle/>
          <a:p>
            <a:r>
              <a:rPr lang="da-DK" sz="3200" dirty="0">
                <a:solidFill>
                  <a:schemeClr val="bg1"/>
                </a:solidFill>
              </a:rPr>
              <a:t>Trin 1 - vidnetyper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442446" cy="3518297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bg1"/>
                </a:solidFill>
                <a:latin typeface="Klavika Regular" panose="020B0506040000020004" pitchFamily="34" charset="0"/>
              </a:rPr>
              <a:t>Læs den udvalgte case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pPr marR="0" algn="l" rtl="0"/>
            <a:r>
              <a:rPr lang="da-DK" sz="1800" b="0" i="0" u="none" strike="noStrike" baseline="30000" dirty="0">
                <a:solidFill>
                  <a:srgbClr val="000000"/>
                </a:solidFill>
                <a:latin typeface="Klavika Regular" panose="020B0506040000020004" pitchFamily="34" charset="0"/>
              </a:rPr>
              <a:t>På bordene ligger seks kort, der hver beskriver en vidnetype.</a:t>
            </a:r>
          </a:p>
          <a:p>
            <a:pPr marR="0" algn="l" rtl="0"/>
            <a:endParaRPr lang="da-DK" sz="1800" b="0" i="0" u="none" strike="noStrike" baseline="30000" dirty="0">
              <a:solidFill>
                <a:srgbClr val="000000"/>
              </a:solidFill>
              <a:latin typeface="Klavika Regular" panose="020B0506040000020004" pitchFamily="34" charset="0"/>
            </a:endParaRPr>
          </a:p>
          <a:p>
            <a:pPr marR="0" algn="l" rtl="0"/>
            <a:r>
              <a:rPr lang="da-DK" sz="1800" b="0" i="0" u="none" strike="noStrike" baseline="30000" dirty="0">
                <a:solidFill>
                  <a:srgbClr val="000000"/>
                </a:solidFill>
                <a:latin typeface="Klavika Regular" panose="020B0506040000020004" pitchFamily="34" charset="0"/>
              </a:rPr>
              <a:t>Tag en vidnetype ad gangen – og tal i gruppen om: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da-DK" sz="1800" b="0" i="0" u="none" strike="noStrike" baseline="30000" dirty="0">
                <a:solidFill>
                  <a:srgbClr val="000000"/>
                </a:solidFill>
                <a:latin typeface="Klavika Regular" panose="020B0506040000020004" pitchFamily="34" charset="0"/>
              </a:rPr>
              <a:t>Optræder dette vidne i casen?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da-DK" sz="1800" b="0" i="0" u="none" strike="noStrike" baseline="30000" dirty="0">
                <a:solidFill>
                  <a:srgbClr val="000000"/>
                </a:solidFill>
                <a:latin typeface="Klavika Regular" panose="020B0506040000020004" pitchFamily="34" charset="0"/>
              </a:rPr>
              <a:t>Hvem er det?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da-DK" sz="1800" b="0" i="0" u="none" strike="noStrike" baseline="30000" dirty="0">
                <a:solidFill>
                  <a:srgbClr val="000000"/>
                </a:solidFill>
                <a:latin typeface="Klavika Regular" panose="020B0506040000020004" pitchFamily="34" charset="0"/>
              </a:rPr>
              <a:t>Hvad gør vedkommende?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da-DK" sz="1800" b="0" i="0" u="none" strike="noStrike" baseline="30000" dirty="0">
                <a:solidFill>
                  <a:srgbClr val="000000"/>
                </a:solidFill>
                <a:latin typeface="Klavika Regular" panose="020B0506040000020004" pitchFamily="34" charset="0"/>
              </a:rPr>
              <a:t>Kan det have en konsekvens for situationen, at denne type vidne opfører sig på den måde?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endParaRPr lang="da-DK" sz="1800" baseline="30000" dirty="0">
              <a:solidFill>
                <a:srgbClr val="000000"/>
              </a:solidFill>
              <a:latin typeface="Klavika Regular" panose="020B0506040000020004" pitchFamily="34" charset="0"/>
            </a:endParaRPr>
          </a:p>
          <a:p>
            <a:pPr marR="0" algn="l" rtl="0"/>
            <a:r>
              <a:rPr lang="da-DK" sz="1800" b="0" i="0" u="none" strike="noStrike" baseline="30000" dirty="0">
                <a:solidFill>
                  <a:srgbClr val="000000"/>
                </a:solidFill>
                <a:latin typeface="Klavika Regular" panose="020B0506040000020004" pitchFamily="34" charset="0"/>
              </a:rPr>
              <a:t>Sæt cirka </a:t>
            </a:r>
            <a:r>
              <a:rPr lang="da-DK" sz="1800" baseline="30000" dirty="0">
                <a:solidFill>
                  <a:srgbClr val="000000"/>
                </a:solidFill>
                <a:latin typeface="Klavika Regular" panose="020B0506040000020004" pitchFamily="34" charset="0"/>
              </a:rPr>
              <a:t>5-10 minutter af</a:t>
            </a:r>
            <a:r>
              <a:rPr lang="da-DK" sz="1800" b="0" i="0" u="none" strike="noStrike" baseline="30000" dirty="0">
                <a:solidFill>
                  <a:srgbClr val="000000"/>
                </a:solidFill>
                <a:latin typeface="Klavika Regular" panose="020B0506040000020004" pitchFamily="34" charset="0"/>
              </a:rPr>
              <a:t> per case.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endParaRPr lang="da-DK" sz="1800" baseline="30000" dirty="0">
              <a:solidFill>
                <a:srgbClr val="000000"/>
              </a:solidFill>
              <a:latin typeface="Klavika Regular" panose="020B0506040000020004" pitchFamily="34" charset="0"/>
            </a:endParaRPr>
          </a:p>
          <a:p>
            <a:pPr marR="0" algn="l" rtl="0"/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210EAFA-4301-4FDC-8B61-958D2FCC73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77" t="20000" r="56815" b="14647"/>
          <a:stretch/>
        </p:blipFill>
        <p:spPr>
          <a:xfrm>
            <a:off x="6952926" y="2880705"/>
            <a:ext cx="1217972" cy="172154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6A8AABF9-75A7-4988-961B-5003DA227A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98" t="18065" r="56875" b="15699"/>
          <a:stretch/>
        </p:blipFill>
        <p:spPr>
          <a:xfrm>
            <a:off x="5113063" y="2223256"/>
            <a:ext cx="1157750" cy="1670197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BD2AC9BA-6DE0-4190-8A42-6D25A371A3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56" t="21075" r="56573" b="12796"/>
          <a:stretch/>
        </p:blipFill>
        <p:spPr>
          <a:xfrm>
            <a:off x="5609594" y="1031753"/>
            <a:ext cx="1217971" cy="1718009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C20DBB0-92CB-4F9C-A434-0C5A3176A6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299" t="18065" r="56633" b="15806"/>
          <a:stretch/>
        </p:blipFill>
        <p:spPr>
          <a:xfrm>
            <a:off x="6909910" y="1012210"/>
            <a:ext cx="1356852" cy="1936111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679AEED2-FCDC-4BBA-9268-2C94AACC438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298" t="18817" r="56754" b="14946"/>
          <a:stretch/>
        </p:blipFill>
        <p:spPr>
          <a:xfrm>
            <a:off x="6415839" y="1777511"/>
            <a:ext cx="1283110" cy="1842414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51DEB723-A9BA-47E8-B1C8-3B00351C108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298" t="16559" r="56694" b="17204"/>
          <a:stretch/>
        </p:blipFill>
        <p:spPr>
          <a:xfrm>
            <a:off x="5856628" y="2829098"/>
            <a:ext cx="1157750" cy="165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48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7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5607423" cy="871538"/>
          </a:xfrm>
        </p:spPr>
        <p:txBody>
          <a:bodyPr>
            <a:noAutofit/>
          </a:bodyPr>
          <a:lstStyle/>
          <a:p>
            <a:r>
              <a:rPr lang="da-DK" sz="3200" dirty="0">
                <a:solidFill>
                  <a:schemeClr val="bg1"/>
                </a:solidFill>
              </a:rPr>
              <a:t>Trin 2 – måder at sige fra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R="0" algn="l" rtl="0">
              <a:spcBef>
                <a:spcPts val="0"/>
              </a:spcBef>
            </a:pPr>
            <a:endParaRPr lang="da-DK" dirty="0">
              <a:solidFill>
                <a:schemeClr val="bg1"/>
              </a:solidFill>
            </a:endParaRPr>
          </a:p>
          <a:p>
            <a:pPr marR="0" algn="l" rtl="0">
              <a:spcBef>
                <a:spcPts val="0"/>
              </a:spcBef>
            </a:pPr>
            <a:r>
              <a:rPr lang="da-DK" sz="2000" b="0" i="0" u="none" strike="noStrike" baseline="30000" dirty="0">
                <a:solidFill>
                  <a:srgbClr val="000000"/>
                </a:solidFill>
                <a:latin typeface="Klavika Regular" panose="020B0506040000020004" pitchFamily="34" charset="0"/>
              </a:rPr>
              <a:t>Læs den udvalgte case. </a:t>
            </a:r>
          </a:p>
          <a:p>
            <a:pPr marR="0" algn="l" rtl="0">
              <a:spcBef>
                <a:spcPts val="0"/>
              </a:spcBef>
            </a:pPr>
            <a:endParaRPr lang="da-DK" sz="1800" b="0" i="0" u="none" strike="noStrike" baseline="30000" dirty="0">
              <a:solidFill>
                <a:srgbClr val="000000"/>
              </a:solidFill>
              <a:latin typeface="Klavika Regular" panose="020B0506040000020004" pitchFamily="34" charset="0"/>
            </a:endParaRPr>
          </a:p>
          <a:p>
            <a:pPr marR="0" algn="l" rtl="0">
              <a:spcBef>
                <a:spcPts val="0"/>
              </a:spcBef>
            </a:pPr>
            <a:r>
              <a:rPr lang="da-DK" sz="1800" b="0" i="0" u="none" strike="noStrike" baseline="30000" dirty="0">
                <a:solidFill>
                  <a:srgbClr val="000000"/>
                </a:solidFill>
                <a:latin typeface="Klavika Regular" panose="020B0506040000020004" pitchFamily="34" charset="0"/>
              </a:rPr>
              <a:t>Start med at tal om disse to spørgsmål: </a:t>
            </a:r>
          </a:p>
          <a:p>
            <a:pPr marL="285750" marR="0" indent="-2857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a-DK" sz="1800" b="0" i="0" u="none" strike="noStrike" baseline="30000" dirty="0">
              <a:solidFill>
                <a:srgbClr val="3AFFFF"/>
              </a:solidFill>
              <a:latin typeface="Klavika Regular" panose="020B0506040000020004" pitchFamily="34" charset="0"/>
            </a:endParaRPr>
          </a:p>
          <a:p>
            <a:pPr marL="285750" marR="0" indent="-2857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800" b="0" i="0" u="none" strike="noStrike" baseline="30000" dirty="0">
                <a:solidFill>
                  <a:srgbClr val="000000"/>
                </a:solidFill>
                <a:latin typeface="Klavika Regular" panose="020B0506040000020004" pitchFamily="34" charset="0"/>
              </a:rPr>
              <a:t>Hvad er det krænkende i situationen?</a:t>
            </a:r>
          </a:p>
          <a:p>
            <a:pPr marL="285750" marR="0" indent="-2857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800" b="0" i="0" u="none" strike="noStrike" baseline="30000" dirty="0">
                <a:solidFill>
                  <a:srgbClr val="000000"/>
                </a:solidFill>
                <a:latin typeface="Klavika Regular" panose="020B0506040000020004" pitchFamily="34" charset="0"/>
              </a:rPr>
              <a:t>Hvem kan opleve det, der foregår, som krænkende? </a:t>
            </a:r>
            <a:endParaRPr lang="da-DK" sz="1800" baseline="30000" dirty="0">
              <a:solidFill>
                <a:srgbClr val="3AFFFF"/>
              </a:solidFill>
              <a:latin typeface="Klavika Regular" panose="020B0506040000020004" pitchFamily="34" charset="0"/>
            </a:endParaRPr>
          </a:p>
          <a:p>
            <a:pPr marL="285750" marR="0" indent="-2857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a-DK" sz="1800" baseline="30000" dirty="0">
              <a:solidFill>
                <a:srgbClr val="3AFFFF"/>
              </a:solidFill>
              <a:latin typeface="Klavika Regular" panose="020B0506040000020004" pitchFamily="34" charset="0"/>
            </a:endParaRPr>
          </a:p>
          <a:p>
            <a:pPr>
              <a:spcBef>
                <a:spcPts val="0"/>
              </a:spcBef>
            </a:pPr>
            <a:r>
              <a:rPr lang="da-DK" sz="1200" dirty="0">
                <a:solidFill>
                  <a:schemeClr val="bg1"/>
                </a:solidFill>
                <a:latin typeface="Klavika Regular" panose="020B0506040000020004" pitchFamily="34" charset="0"/>
              </a:rPr>
              <a:t>Herefter skal I drøfte de case-specifikke spørgsmål til højre.</a:t>
            </a:r>
            <a:r>
              <a:rPr lang="da-DK" sz="1800" dirty="0">
                <a:solidFill>
                  <a:schemeClr val="bg1"/>
                </a:solidFill>
                <a:latin typeface="Klavika Regular" panose="020B0506040000020004" pitchFamily="34" charset="0"/>
              </a:rPr>
              <a:t> </a:t>
            </a:r>
          </a:p>
          <a:p>
            <a:pPr marR="0" algn="l" rtl="0"/>
            <a:endParaRPr lang="da-DK" dirty="0">
              <a:solidFill>
                <a:schemeClr val="bg1"/>
              </a:solidFill>
            </a:endParaRPr>
          </a:p>
          <a:p>
            <a:r>
              <a:rPr lang="da-DK" sz="1800" b="0" i="0" u="none" strike="noStrike" baseline="30000" dirty="0">
                <a:solidFill>
                  <a:srgbClr val="000000"/>
                </a:solidFill>
                <a:latin typeface="Klavika Regular" panose="020B0506040000020004" pitchFamily="34" charset="0"/>
              </a:rPr>
              <a:t>Sæt cirka </a:t>
            </a:r>
            <a:r>
              <a:rPr lang="da-DK" sz="1800" baseline="30000" dirty="0">
                <a:solidFill>
                  <a:srgbClr val="000000"/>
                </a:solidFill>
                <a:latin typeface="Klavika Regular" panose="020B0506040000020004" pitchFamily="34" charset="0"/>
              </a:rPr>
              <a:t>5-10 minutter af</a:t>
            </a:r>
            <a:r>
              <a:rPr lang="da-DK" sz="1800" b="0" i="0" u="none" strike="noStrike" baseline="30000" dirty="0">
                <a:solidFill>
                  <a:srgbClr val="000000"/>
                </a:solidFill>
                <a:latin typeface="Klavika Regular" panose="020B0506040000020004" pitchFamily="34" charset="0"/>
              </a:rPr>
              <a:t> per case.</a:t>
            </a:r>
          </a:p>
          <a:p>
            <a:pPr marR="0" algn="l" rtl="0"/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430CB9C-B0B0-404B-9408-F0753A581024}"/>
              </a:ext>
            </a:extLst>
          </p:cNvPr>
          <p:cNvSpPr/>
          <p:nvPr/>
        </p:nvSpPr>
        <p:spPr>
          <a:xfrm>
            <a:off x="4593447" y="1163171"/>
            <a:ext cx="4477871" cy="38929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l" rtl="0"/>
            <a:endParaRPr lang="da-DK" sz="1800" b="0" i="0" u="none" strike="noStrike" baseline="30000" dirty="0">
              <a:solidFill>
                <a:srgbClr val="000000"/>
              </a:solidFill>
              <a:latin typeface="Klavika Regular" panose="020B0506040000020004" pitchFamily="34" charset="0"/>
            </a:endParaRP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2D720D61-1C9C-493D-8675-968D0F1628F8}"/>
              </a:ext>
            </a:extLst>
          </p:cNvPr>
          <p:cNvCxnSpPr>
            <a:cxnSpLocks/>
          </p:cNvCxnSpPr>
          <p:nvPr/>
        </p:nvCxnSpPr>
        <p:spPr>
          <a:xfrm>
            <a:off x="6826863" y="1163171"/>
            <a:ext cx="0" cy="3892923"/>
          </a:xfrm>
          <a:prstGeom prst="line">
            <a:avLst/>
          </a:prstGeom>
          <a:ln w="12700">
            <a:solidFill>
              <a:srgbClr val="A42B3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44A2BB92-693A-42B4-A2FE-24D171C0E5EB}"/>
              </a:ext>
            </a:extLst>
          </p:cNvPr>
          <p:cNvCxnSpPr>
            <a:cxnSpLocks/>
          </p:cNvCxnSpPr>
          <p:nvPr/>
        </p:nvCxnSpPr>
        <p:spPr>
          <a:xfrm>
            <a:off x="4572000" y="2423833"/>
            <a:ext cx="4477871" cy="0"/>
          </a:xfrm>
          <a:prstGeom prst="line">
            <a:avLst/>
          </a:prstGeom>
          <a:ln w="12700">
            <a:solidFill>
              <a:srgbClr val="DD7F8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7428B61F-BBCD-469B-A070-35ECF4FE95B1}"/>
              </a:ext>
            </a:extLst>
          </p:cNvPr>
          <p:cNvCxnSpPr>
            <a:cxnSpLocks/>
          </p:cNvCxnSpPr>
          <p:nvPr/>
        </p:nvCxnSpPr>
        <p:spPr>
          <a:xfrm>
            <a:off x="4593447" y="3745104"/>
            <a:ext cx="4477871" cy="0"/>
          </a:xfrm>
          <a:prstGeom prst="line">
            <a:avLst/>
          </a:prstGeom>
          <a:ln w="12700">
            <a:solidFill>
              <a:srgbClr val="A42B3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D2493E52-FA64-4E53-886B-376DA333B23F}"/>
              </a:ext>
            </a:extLst>
          </p:cNvPr>
          <p:cNvSpPr/>
          <p:nvPr/>
        </p:nvSpPr>
        <p:spPr>
          <a:xfrm>
            <a:off x="4665529" y="1237822"/>
            <a:ext cx="302551" cy="295833"/>
          </a:xfrm>
          <a:prstGeom prst="ellipse">
            <a:avLst/>
          </a:prstGeom>
          <a:solidFill>
            <a:srgbClr val="A42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rgbClr val="FEDB69"/>
                </a:solidFill>
              </a:ln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AC5BDAE-4EE0-4F03-ABAE-062AA17723B8}"/>
              </a:ext>
            </a:extLst>
          </p:cNvPr>
          <p:cNvSpPr/>
          <p:nvPr/>
        </p:nvSpPr>
        <p:spPr>
          <a:xfrm>
            <a:off x="6906461" y="1238659"/>
            <a:ext cx="302551" cy="295833"/>
          </a:xfrm>
          <a:prstGeom prst="ellipse">
            <a:avLst/>
          </a:prstGeom>
          <a:solidFill>
            <a:srgbClr val="A42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rgbClr val="FEDB69"/>
                </a:solidFill>
              </a:ln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E964A077-BF03-48FD-AD28-D6FA015FFC81}"/>
              </a:ext>
            </a:extLst>
          </p:cNvPr>
          <p:cNvSpPr/>
          <p:nvPr/>
        </p:nvSpPr>
        <p:spPr>
          <a:xfrm>
            <a:off x="4641187" y="2507879"/>
            <a:ext cx="302551" cy="295833"/>
          </a:xfrm>
          <a:prstGeom prst="ellipse">
            <a:avLst/>
          </a:prstGeom>
          <a:solidFill>
            <a:srgbClr val="A42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rgbClr val="FEDB69"/>
                </a:solidFill>
              </a:ln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3E92A810-6E1B-43AA-9484-29F9B5C3ACC8}"/>
              </a:ext>
            </a:extLst>
          </p:cNvPr>
          <p:cNvSpPr/>
          <p:nvPr/>
        </p:nvSpPr>
        <p:spPr>
          <a:xfrm>
            <a:off x="6907209" y="2519541"/>
            <a:ext cx="302551" cy="295833"/>
          </a:xfrm>
          <a:prstGeom prst="ellipse">
            <a:avLst/>
          </a:prstGeom>
          <a:solidFill>
            <a:srgbClr val="A42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rgbClr val="FEDB69"/>
                </a:solidFill>
              </a:ln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F0148C9-6818-45FB-9017-583CBADC795C}"/>
              </a:ext>
            </a:extLst>
          </p:cNvPr>
          <p:cNvSpPr/>
          <p:nvPr/>
        </p:nvSpPr>
        <p:spPr>
          <a:xfrm>
            <a:off x="4635512" y="3829883"/>
            <a:ext cx="302551" cy="295833"/>
          </a:xfrm>
          <a:prstGeom prst="ellipse">
            <a:avLst/>
          </a:prstGeom>
          <a:solidFill>
            <a:srgbClr val="A42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rgbClr val="FEDB69"/>
                </a:solidFill>
              </a:ln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73DEF051-DAA5-4E71-B292-4601FC4BD5D7}"/>
              </a:ext>
            </a:extLst>
          </p:cNvPr>
          <p:cNvSpPr/>
          <p:nvPr/>
        </p:nvSpPr>
        <p:spPr>
          <a:xfrm>
            <a:off x="6907209" y="3826349"/>
            <a:ext cx="302551" cy="295833"/>
          </a:xfrm>
          <a:prstGeom prst="ellipse">
            <a:avLst/>
          </a:prstGeom>
          <a:solidFill>
            <a:srgbClr val="A42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rgbClr val="FEDB69"/>
                </a:solidFill>
              </a:ln>
            </a:endParaRP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3170A80D-E08E-4E5B-A0DB-48DF9FC5B945}"/>
              </a:ext>
            </a:extLst>
          </p:cNvPr>
          <p:cNvSpPr txBox="1"/>
          <p:nvPr/>
        </p:nvSpPr>
        <p:spPr>
          <a:xfrm>
            <a:off x="4678299" y="1207167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Klavika Regular" panose="020B0506040000020004" pitchFamily="34" charset="0"/>
              </a:rPr>
              <a:t>1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F9EB5525-87E9-4460-B72C-832DD6CB60EE}"/>
              </a:ext>
            </a:extLst>
          </p:cNvPr>
          <p:cNvSpPr txBox="1"/>
          <p:nvPr/>
        </p:nvSpPr>
        <p:spPr>
          <a:xfrm>
            <a:off x="4646862" y="247117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Klavika Regular" panose="020B0506040000020004" pitchFamily="34" charset="0"/>
              </a:rPr>
              <a:t>2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5EB2AFEA-61DB-4FF2-A3AC-49ED28CBB1D1}"/>
              </a:ext>
            </a:extLst>
          </p:cNvPr>
          <p:cNvSpPr txBox="1"/>
          <p:nvPr/>
        </p:nvSpPr>
        <p:spPr>
          <a:xfrm>
            <a:off x="4641145" y="3790962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Klavika Regular" panose="020B0506040000020004" pitchFamily="34" charset="0"/>
              </a:rPr>
              <a:t>3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861F9655-4F13-4801-99A2-5B741ABF9FBF}"/>
              </a:ext>
            </a:extLst>
          </p:cNvPr>
          <p:cNvSpPr txBox="1"/>
          <p:nvPr/>
        </p:nvSpPr>
        <p:spPr>
          <a:xfrm>
            <a:off x="6894765" y="1208362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a-DK" dirty="0">
                <a:latin typeface="Klavika Regular" panose="020B0506040000020004" pitchFamily="34" charset="0"/>
              </a:rPr>
              <a:t>4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2386414B-2242-46B1-92D9-56C525018A62}"/>
              </a:ext>
            </a:extLst>
          </p:cNvPr>
          <p:cNvSpPr txBox="1"/>
          <p:nvPr/>
        </p:nvSpPr>
        <p:spPr>
          <a:xfrm>
            <a:off x="6910532" y="2483630"/>
            <a:ext cx="29848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a-DK" dirty="0">
                <a:latin typeface="Klavika Regular" panose="020B0506040000020004" pitchFamily="34" charset="0"/>
              </a:rPr>
              <a:t>5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5156E63F-44CF-4507-9E36-9AF1E2B14CBE}"/>
              </a:ext>
            </a:extLst>
          </p:cNvPr>
          <p:cNvSpPr txBox="1"/>
          <p:nvPr/>
        </p:nvSpPr>
        <p:spPr>
          <a:xfrm>
            <a:off x="6901116" y="379057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Klavika Regular" panose="020B0506040000020004" pitchFamily="34" charset="0"/>
              </a:rPr>
              <a:t>6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4EEC63B2-9497-464C-A589-97C22625F063}"/>
              </a:ext>
            </a:extLst>
          </p:cNvPr>
          <p:cNvSpPr txBox="1"/>
          <p:nvPr/>
        </p:nvSpPr>
        <p:spPr>
          <a:xfrm>
            <a:off x="4699719" y="1589823"/>
            <a:ext cx="2101571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a-DK" sz="800" dirty="0">
                <a:solidFill>
                  <a:schemeClr val="bg1"/>
                </a:solidFill>
                <a:effectLst/>
                <a:latin typeface="Klavika Regular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Hvad vil en forsvarer sige ude på   legepladsen?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a-DK" sz="800" dirty="0">
                <a:solidFill>
                  <a:schemeClr val="bg1"/>
                </a:solidFill>
                <a:effectLst/>
                <a:latin typeface="Klavika Regular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tror I Hans vil opleve det - og hvilken effekt vil det have for Jeanette?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a-DK" sz="800" dirty="0">
                <a:solidFill>
                  <a:schemeClr val="bg1"/>
                </a:solidFill>
                <a:effectLst/>
                <a:latin typeface="Klavika Regular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Hvad kunne en sympatisør gøre?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800" dirty="0">
              <a:solidFill>
                <a:schemeClr val="bg1"/>
              </a:solidFill>
              <a:latin typeface="Klavika Regular" panose="020B0506040000020004" pitchFamily="34" charset="0"/>
            </a:endParaRPr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303D5F4D-791B-4FD6-AE9B-9C74F9E04891}"/>
              </a:ext>
            </a:extLst>
          </p:cNvPr>
          <p:cNvSpPr txBox="1"/>
          <p:nvPr/>
        </p:nvSpPr>
        <p:spPr>
          <a:xfrm>
            <a:off x="4687684" y="2744493"/>
            <a:ext cx="2144699" cy="1137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a-DK" sz="800" dirty="0">
                <a:solidFill>
                  <a:schemeClr val="bg1"/>
                </a:solidFill>
                <a:effectLst/>
                <a:latin typeface="Klavika Regular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Forestil jer, at Nanna vælger at være forsvarer. Hvad vil hun mere sige? Og hvordan tror I, at Torben, Signe og Anna ville opleve det hver især?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a-DK" sz="800" dirty="0">
                <a:solidFill>
                  <a:schemeClr val="bg1"/>
                </a:solidFill>
                <a:effectLst/>
                <a:latin typeface="Klavika Regular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Hvad kan man som kollega gøre, hvis man bliver klar over, at de her ting er forgået til en fredagsbar?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800" dirty="0">
              <a:solidFill>
                <a:schemeClr val="bg1"/>
              </a:solidFill>
              <a:latin typeface="Klavika Regular" panose="020B0506040000020004" pitchFamily="34" charset="0"/>
            </a:endParaRPr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EE2C4EFB-3C91-497A-8D7E-D688FB90955E}"/>
              </a:ext>
            </a:extLst>
          </p:cNvPr>
          <p:cNvSpPr txBox="1"/>
          <p:nvPr/>
        </p:nvSpPr>
        <p:spPr>
          <a:xfrm>
            <a:off x="4687684" y="4202781"/>
            <a:ext cx="1974289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a-DK" sz="800" dirty="0">
                <a:solidFill>
                  <a:schemeClr val="bg1"/>
                </a:solidFill>
                <a:effectLst/>
                <a:latin typeface="Klavika Regular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Hvad kan Kamma gøre, hvis hun skal være mægler?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a-DK" sz="800" dirty="0">
                <a:solidFill>
                  <a:schemeClr val="bg1"/>
                </a:solidFill>
                <a:effectLst/>
                <a:latin typeface="Klavika Regular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Hvad kan man sige, hvis man opdager, at en kollega står og filmer dansegulvet til en fest?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800" dirty="0">
              <a:solidFill>
                <a:schemeClr val="bg1"/>
              </a:solidFill>
              <a:latin typeface="Klavika Regular" panose="020B0506040000020004" pitchFamily="34" charset="0"/>
            </a:endParaRPr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8A44137F-E86B-4F2F-9A71-9F53A21A4878}"/>
              </a:ext>
            </a:extLst>
          </p:cNvPr>
          <p:cNvSpPr txBox="1"/>
          <p:nvPr/>
        </p:nvSpPr>
        <p:spPr>
          <a:xfrm>
            <a:off x="6900861" y="1454169"/>
            <a:ext cx="2050088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da-DK" sz="800" dirty="0">
                <a:solidFill>
                  <a:schemeClr val="bg1"/>
                </a:solidFill>
                <a:effectLst/>
                <a:latin typeface="Klavika Regular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a-DK" sz="800" dirty="0">
                <a:solidFill>
                  <a:schemeClr val="bg1"/>
                </a:solidFill>
                <a:effectLst/>
                <a:latin typeface="Klavika Regular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Hvad kan Teamkoordinatoren sige eller gjorte i denne situation, hvis hun er en mægler?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a-DK" sz="800" dirty="0">
                <a:solidFill>
                  <a:schemeClr val="bg1"/>
                </a:solidFill>
                <a:effectLst/>
                <a:latin typeface="Klavika Regular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Hvad kan Karen gøre efter situationen?</a:t>
            </a:r>
          </a:p>
          <a:p>
            <a:pPr marL="171450" marR="0" indent="-171450" algn="l" rtl="0">
              <a:buFont typeface="Arial" panose="020B0604020202020204" pitchFamily="34" charset="0"/>
              <a:buChar char="•"/>
            </a:pPr>
            <a:endParaRPr lang="da-DK" sz="800" dirty="0">
              <a:solidFill>
                <a:schemeClr val="bg1"/>
              </a:solidFill>
              <a:latin typeface="Klavika Regular" panose="020B0506040000020004" pitchFamily="34" charset="0"/>
            </a:endParaRP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A1B17C3C-D26A-40D6-A0BB-E0B9C01FCF75}"/>
              </a:ext>
            </a:extLst>
          </p:cNvPr>
          <p:cNvSpPr txBox="1"/>
          <p:nvPr/>
        </p:nvSpPr>
        <p:spPr>
          <a:xfrm>
            <a:off x="6946556" y="2792760"/>
            <a:ext cx="21446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800" dirty="0">
                <a:solidFill>
                  <a:schemeClr val="bg1"/>
                </a:solidFill>
                <a:effectLst/>
                <a:latin typeface="Klavika Regular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Hvad kan kollegaen Ines sige til Saliha, da hun hiver hende til side, hvis hun var sympatisør? Og hvad vil det betyde for Saliha?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800" dirty="0">
                <a:solidFill>
                  <a:schemeClr val="bg1"/>
                </a:solidFill>
                <a:effectLst/>
                <a:latin typeface="Klavika Regular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Hvad kan man som kollega sige, hvis man overværer, at en borger seksuelt</a:t>
            </a:r>
            <a:br>
              <a:rPr lang="da-DK" sz="800" dirty="0">
                <a:solidFill>
                  <a:schemeClr val="bg1"/>
                </a:solidFill>
                <a:effectLst/>
                <a:latin typeface="Klavika Regular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 dirty="0">
                <a:solidFill>
                  <a:schemeClr val="bg1"/>
                </a:solidFill>
                <a:effectLst/>
                <a:latin typeface="Klavika Regular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kommenterer på en kollega?</a:t>
            </a:r>
          </a:p>
          <a:p>
            <a:pPr marR="0" algn="l" rtl="0"/>
            <a:endParaRPr lang="da-DK" sz="1200" dirty="0"/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290EF5D9-CE99-4334-AE2D-91C3C23DCCCE}"/>
              </a:ext>
            </a:extLst>
          </p:cNvPr>
          <p:cNvSpPr txBox="1"/>
          <p:nvPr/>
        </p:nvSpPr>
        <p:spPr>
          <a:xfrm>
            <a:off x="6933847" y="4195364"/>
            <a:ext cx="2144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indent="-171450" algn="l" rtl="0">
              <a:buFont typeface="Arial" panose="020B0604020202020204" pitchFamily="34" charset="0"/>
              <a:buChar char="•"/>
            </a:pPr>
            <a:r>
              <a:rPr lang="da-DK" sz="800" dirty="0">
                <a:solidFill>
                  <a:schemeClr val="bg1"/>
                </a:solidFill>
                <a:latin typeface="Klavika Regular" panose="020B0506040000020004" pitchFamily="34" charset="0"/>
              </a:rPr>
              <a:t>Hvad kan Henrik sige, når Markus taler om Simone på en seksualiseret måde? </a:t>
            </a:r>
          </a:p>
          <a:p>
            <a:pPr marL="171450" marR="0" indent="-171450" algn="l" rtl="0">
              <a:buFont typeface="Arial" panose="020B0604020202020204" pitchFamily="34" charset="0"/>
              <a:buChar char="•"/>
            </a:pPr>
            <a:r>
              <a:rPr lang="da-DK" sz="800" dirty="0">
                <a:solidFill>
                  <a:schemeClr val="bg1"/>
                </a:solidFill>
                <a:latin typeface="Klavika Regular" panose="020B0506040000020004" pitchFamily="34" charset="0"/>
              </a:rPr>
              <a:t>Hvad kan Sif sige, som mægler, til Simone i denne situation?</a:t>
            </a:r>
          </a:p>
        </p:txBody>
      </p:sp>
    </p:spTree>
    <p:extLst>
      <p:ext uri="{BB962C8B-B14F-4D97-AF65-F5344CB8AC3E}">
        <p14:creationId xmlns:p14="http://schemas.microsoft.com/office/powerpoint/2010/main" val="2089358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642D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5607423" cy="871538"/>
          </a:xfrm>
        </p:spPr>
        <p:txBody>
          <a:bodyPr>
            <a:noAutofit/>
          </a:bodyPr>
          <a:lstStyle/>
          <a:p>
            <a:r>
              <a:rPr lang="da-DK" sz="3200" dirty="0">
                <a:solidFill>
                  <a:schemeClr val="bg1"/>
                </a:solidFill>
              </a:rPr>
              <a:t>Hjælpekort 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R="0" algn="l" rtl="0">
              <a:spcBef>
                <a:spcPts val="0"/>
              </a:spcBef>
            </a:pPr>
            <a:r>
              <a:rPr lang="da-DK" sz="1700" dirty="0">
                <a:solidFill>
                  <a:schemeClr val="bg1"/>
                </a:solidFill>
                <a:latin typeface="Klavika Regular" panose="020B0506040000020004" pitchFamily="34" charset="0"/>
              </a:rPr>
              <a:t>I kan bruge hjælpekortene til</a:t>
            </a:r>
          </a:p>
          <a:p>
            <a:pPr marR="0" algn="l" rtl="0">
              <a:spcBef>
                <a:spcPts val="0"/>
              </a:spcBef>
            </a:pPr>
            <a:r>
              <a:rPr lang="da-DK" sz="1700" dirty="0">
                <a:solidFill>
                  <a:schemeClr val="bg1"/>
                </a:solidFill>
                <a:latin typeface="Klavika Regular" panose="020B0506040000020004" pitchFamily="34" charset="0"/>
              </a:rPr>
              <a:t>at sætte dialogen i gang og få inspiration til, hvad man kan sige og gøre, hvis man er vidne til, at en kollega bliver udsat for handlinger, der kan være krænkende. 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/>
          </a:p>
        </p:txBody>
      </p:sp>
      <p:sp>
        <p:nvSpPr>
          <p:cNvPr id="32" name="Taleboble: rektangel med afrundede hjørner 31">
            <a:extLst>
              <a:ext uri="{FF2B5EF4-FFF2-40B4-BE49-F238E27FC236}">
                <a16:creationId xmlns:a16="http://schemas.microsoft.com/office/drawing/2014/main" id="{DB5142FD-70C7-4B62-8D15-FFB406C2989A}"/>
              </a:ext>
            </a:extLst>
          </p:cNvPr>
          <p:cNvSpPr/>
          <p:nvPr/>
        </p:nvSpPr>
        <p:spPr>
          <a:xfrm>
            <a:off x="4103331" y="234775"/>
            <a:ext cx="2093419" cy="1737380"/>
          </a:xfrm>
          <a:prstGeom prst="wedgeRoundRectCallout">
            <a:avLst>
              <a:gd name="adj1" fmla="val -33311"/>
              <a:gd name="adj2" fmla="val 71589"/>
              <a:gd name="adj3" fmla="val 16667"/>
            </a:avLst>
          </a:prstGeom>
          <a:solidFill>
            <a:srgbClr val="E68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Taleboble: rektangel med afrundede hjørner 32">
            <a:extLst>
              <a:ext uri="{FF2B5EF4-FFF2-40B4-BE49-F238E27FC236}">
                <a16:creationId xmlns:a16="http://schemas.microsoft.com/office/drawing/2014/main" id="{47489308-36D7-43C8-9615-31227946A947}"/>
              </a:ext>
            </a:extLst>
          </p:cNvPr>
          <p:cNvSpPr/>
          <p:nvPr/>
        </p:nvSpPr>
        <p:spPr>
          <a:xfrm>
            <a:off x="6877597" y="1050961"/>
            <a:ext cx="2093419" cy="1737380"/>
          </a:xfrm>
          <a:prstGeom prst="wedgeRoundRectCallout">
            <a:avLst>
              <a:gd name="adj1" fmla="val -33311"/>
              <a:gd name="adj2" fmla="val 71589"/>
              <a:gd name="adj3" fmla="val 16667"/>
            </a:avLst>
          </a:prstGeom>
          <a:solidFill>
            <a:srgbClr val="FED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Taleboble: rektangel med afrundede hjørner 33">
            <a:extLst>
              <a:ext uri="{FF2B5EF4-FFF2-40B4-BE49-F238E27FC236}">
                <a16:creationId xmlns:a16="http://schemas.microsoft.com/office/drawing/2014/main" id="{8350E03F-3FF0-4395-88A2-A3EF8F5448A1}"/>
              </a:ext>
            </a:extLst>
          </p:cNvPr>
          <p:cNvSpPr/>
          <p:nvPr/>
        </p:nvSpPr>
        <p:spPr>
          <a:xfrm>
            <a:off x="4335333" y="2528718"/>
            <a:ext cx="2491470" cy="2049480"/>
          </a:xfrm>
          <a:prstGeom prst="wedgeRoundRectCallout">
            <a:avLst>
              <a:gd name="adj1" fmla="val -33311"/>
              <a:gd name="adj2" fmla="val 71589"/>
              <a:gd name="adj3" fmla="val 16667"/>
            </a:avLst>
          </a:prstGeom>
          <a:solidFill>
            <a:srgbClr val="E68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597C09BC-31DB-45FE-BC01-51DD67E5FCD3}"/>
              </a:ext>
            </a:extLst>
          </p:cNvPr>
          <p:cNvSpPr txBox="1"/>
          <p:nvPr/>
        </p:nvSpPr>
        <p:spPr>
          <a:xfrm>
            <a:off x="4239610" y="704397"/>
            <a:ext cx="1957140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0" i="1" u="none" strike="noStrike" baseline="30000" dirty="0">
                <a:solidFill>
                  <a:srgbClr val="000000"/>
                </a:solidFill>
                <a:latin typeface="Klavika Light" panose="020B0506040000020004" pitchFamily="34" charset="0"/>
              </a:rPr>
              <a:t>Selvom det kun er for sjov, så er det måske ikke ligefrem en professionel måde at tale på ...</a:t>
            </a:r>
          </a:p>
          <a:p>
            <a:endParaRPr lang="da-DK" i="1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87DB372-570B-4388-8BFF-51EF97304194}"/>
              </a:ext>
            </a:extLst>
          </p:cNvPr>
          <p:cNvSpPr txBox="1"/>
          <p:nvPr/>
        </p:nvSpPr>
        <p:spPr>
          <a:xfrm>
            <a:off x="7013891" y="1341780"/>
            <a:ext cx="187761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0" i="1" u="none" strike="noStrike" baseline="30000" dirty="0">
                <a:solidFill>
                  <a:srgbClr val="000000"/>
                </a:solidFill>
                <a:latin typeface="Klavika Light" panose="020B0506040000020004" pitchFamily="34" charset="0"/>
              </a:rPr>
              <a:t>Man kan spørge ind til, om personen er okay, eller fortælle ens AMR, at vedkommende måske skal tage en temperaturføling</a:t>
            </a:r>
          </a:p>
          <a:p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10B68E3-B5B7-4252-9D34-E8AB7797A70E}"/>
              </a:ext>
            </a:extLst>
          </p:cNvPr>
          <p:cNvSpPr txBox="1"/>
          <p:nvPr/>
        </p:nvSpPr>
        <p:spPr>
          <a:xfrm>
            <a:off x="4453661" y="2872287"/>
            <a:ext cx="2396819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0" i="1" u="none" strike="noStrike" baseline="30000" dirty="0">
                <a:solidFill>
                  <a:srgbClr val="000000"/>
                </a:solidFill>
                <a:latin typeface="Klavika Light" panose="020B0506040000020004" pitchFamily="34" charset="0"/>
              </a:rPr>
              <a:t>Ej, tal lige ordentligt. Vi er på arbejde, og jeg forventer, at vi omgås professionelt med hinanden. Det er ikke i orden at tale sådan om sine kolleger. Heller ikke selvom I synes, det er positivt ment.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8588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642D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leboble: rektangel med afrundede hjørner 6">
            <a:extLst>
              <a:ext uri="{FF2B5EF4-FFF2-40B4-BE49-F238E27FC236}">
                <a16:creationId xmlns:a16="http://schemas.microsoft.com/office/drawing/2014/main" id="{55A63AA8-14BC-4B2A-BA64-260FC3B38147}"/>
              </a:ext>
            </a:extLst>
          </p:cNvPr>
          <p:cNvSpPr/>
          <p:nvPr/>
        </p:nvSpPr>
        <p:spPr>
          <a:xfrm>
            <a:off x="6106363" y="2381044"/>
            <a:ext cx="1529600" cy="1221692"/>
          </a:xfrm>
          <a:prstGeom prst="wedgeRoundRectCallout">
            <a:avLst>
              <a:gd name="adj1" fmla="val -33311"/>
              <a:gd name="adj2" fmla="val 71589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7032811" cy="871538"/>
          </a:xfrm>
        </p:spPr>
        <p:txBody>
          <a:bodyPr>
            <a:noAutofit/>
          </a:bodyPr>
          <a:lstStyle/>
          <a:p>
            <a:r>
              <a:rPr lang="da-DK" sz="3200" dirty="0">
                <a:solidFill>
                  <a:schemeClr val="bg1"/>
                </a:solidFill>
              </a:rPr>
              <a:t>Evaluering 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5529573" cy="3518297"/>
          </a:xfrm>
        </p:spPr>
        <p:txBody>
          <a:bodyPr>
            <a:normAutofit/>
          </a:bodyPr>
          <a:lstStyle/>
          <a:p>
            <a:pPr marL="285750" marR="0" indent="-285750" algn="l" rtl="0">
              <a:buFont typeface="Arial" panose="020B0604020202020204" pitchFamily="34" charset="0"/>
              <a:buChar char="•"/>
            </a:pPr>
            <a:endParaRPr lang="da-DK" sz="1800" baseline="30000" dirty="0">
              <a:solidFill>
                <a:srgbClr val="000000"/>
              </a:solidFill>
              <a:latin typeface="Klavika Regular" panose="020B0506040000020004" pitchFamily="34" charset="0"/>
            </a:endParaRP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da-DK" sz="2800" b="0" i="0" u="none" strike="noStrike" baseline="30000" dirty="0">
                <a:solidFill>
                  <a:srgbClr val="000000"/>
                </a:solidFill>
                <a:latin typeface="Klavika Regular" panose="020B0506040000020004" pitchFamily="34" charset="0"/>
              </a:rPr>
              <a:t>Hvordan har I oplevet at være med til dette møde? 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da-DK" sz="2800" b="0" i="0" u="none" strike="noStrike" baseline="30000" dirty="0">
                <a:solidFill>
                  <a:srgbClr val="000000"/>
                </a:solidFill>
                <a:latin typeface="Klavika Regular" panose="020B0506040000020004" pitchFamily="34" charset="0"/>
              </a:rPr>
              <a:t>Hvad er vigtigst i det, vi har vendt i dag?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da-DK" sz="2800" b="0" i="0" u="none" strike="noStrike" baseline="30000" dirty="0">
                <a:solidFill>
                  <a:srgbClr val="000000"/>
                </a:solidFill>
                <a:latin typeface="Klavika Regular" panose="020B0506040000020004" pitchFamily="34" charset="0"/>
              </a:rPr>
              <a:t>Hvad håber vi, at mødet vil gøre os i stand til at gøre fremadrettet?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da-DK" sz="2800" b="0" i="0" u="none" strike="noStrike" baseline="30000" dirty="0">
                <a:solidFill>
                  <a:srgbClr val="000000"/>
                </a:solidFill>
                <a:latin typeface="Klavika Regular" panose="020B0506040000020004" pitchFamily="34" charset="0"/>
              </a:rPr>
              <a:t>Er der nogle af spillereglerne, som vi fremadrettet skal blive bedre til at overholde?</a:t>
            </a:r>
            <a:endParaRPr lang="da-DK" sz="2800" dirty="0">
              <a:solidFill>
                <a:schemeClr val="bg1"/>
              </a:solidFill>
              <a:latin typeface="Klavika Regular" panose="020B0506040000020004" pitchFamily="34" charset="0"/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467764">
            <a:off x="6893263" y="621012"/>
            <a:ext cx="1599233" cy="1595894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CC0CAE4E-5509-4821-9997-0149CCC7A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883" y="2571750"/>
            <a:ext cx="1112798" cy="85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94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8D37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7474225" cy="871538"/>
          </a:xfrm>
        </p:spPr>
        <p:txBody>
          <a:bodyPr>
            <a:noAutofit/>
          </a:bodyPr>
          <a:lstStyle/>
          <a:p>
            <a:r>
              <a:rPr lang="da-DK" sz="3200" dirty="0">
                <a:solidFill>
                  <a:schemeClr val="bg1"/>
                </a:solidFill>
              </a:rPr>
              <a:t>Trin 3 – arbejdsgruppens videre arbejde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36106" y="1215474"/>
            <a:ext cx="5529573" cy="3518297"/>
          </a:xfrm>
        </p:spPr>
        <p:txBody>
          <a:bodyPr>
            <a:normAutofit/>
          </a:bodyPr>
          <a:lstStyle/>
          <a:p>
            <a:pPr marL="285750" marR="0" indent="-285750" algn="l" rtl="0">
              <a:buFont typeface="Arial" panose="020B0604020202020204" pitchFamily="34" charset="0"/>
              <a:buChar char="•"/>
            </a:pPr>
            <a:endParaRPr lang="da-DK" sz="1800" baseline="30000" dirty="0">
              <a:solidFill>
                <a:srgbClr val="000000"/>
              </a:solidFill>
              <a:latin typeface="Klavika Regular" panose="020B0506040000020004" pitchFamily="34" charset="0"/>
            </a:endParaRPr>
          </a:p>
          <a:p>
            <a:r>
              <a:rPr lang="da-DK" dirty="0">
                <a:solidFill>
                  <a:schemeClr val="bg1"/>
                </a:solidFill>
                <a:latin typeface="Klavika Regular" panose="020B0506040000020004" pitchFamily="34" charset="0"/>
              </a:rPr>
              <a:t>De indsigter og overvejelser, som er kommet frem gennem dette møde, danner rammerne for arbejdsgruppens videre arbejde med emnet. 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  <a:latin typeface="Klavika Regular" panose="020B0506040000020004" pitchFamily="34" charset="0"/>
              </a:rPr>
              <a:t>Hvad vil man sætte i gang?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  <a:latin typeface="Klavika Regular" panose="020B0506040000020004" pitchFamily="34" charset="0"/>
              </a:rPr>
              <a:t>Hvordan vil arbejdsgruppen følge op?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  <a:latin typeface="Klavika Regular" panose="020B0506040000020004" pitchFamily="34" charset="0"/>
              </a:rPr>
              <a:t>Hvordan fastholder vi en kultur på sigt, hvor vi griber ind og passer på hinanden? 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/>
          </a:p>
        </p:txBody>
      </p:sp>
      <p:sp>
        <p:nvSpPr>
          <p:cNvPr id="11" name="Taleboble: rektangel med afrundede hjørner 10">
            <a:extLst>
              <a:ext uri="{FF2B5EF4-FFF2-40B4-BE49-F238E27FC236}">
                <a16:creationId xmlns:a16="http://schemas.microsoft.com/office/drawing/2014/main" id="{F5CE4CBA-6865-4D17-9D27-1CD05EAC28C4}"/>
              </a:ext>
            </a:extLst>
          </p:cNvPr>
          <p:cNvSpPr/>
          <p:nvPr/>
        </p:nvSpPr>
        <p:spPr>
          <a:xfrm>
            <a:off x="6599168" y="2822712"/>
            <a:ext cx="1660250" cy="1486417"/>
          </a:xfrm>
          <a:prstGeom prst="wedgeRoundRectCallout">
            <a:avLst>
              <a:gd name="adj1" fmla="val -33311"/>
              <a:gd name="adj2" fmla="val 71589"/>
              <a:gd name="adj3" fmla="val 16667"/>
            </a:avLst>
          </a:prstGeom>
          <a:solidFill>
            <a:srgbClr val="DA5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8D8DD30A-C6FA-479D-BCCF-C3F7F3391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433" y="3048429"/>
            <a:ext cx="11334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49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2B31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32D9FC4-DBC7-406C-8005-54975D3EC47F}"/>
              </a:ext>
            </a:extLst>
          </p:cNvPr>
          <p:cNvSpPr txBox="1"/>
          <p:nvPr/>
        </p:nvSpPr>
        <p:spPr>
          <a:xfrm>
            <a:off x="896112" y="689961"/>
            <a:ext cx="54132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400" dirty="0">
                <a:latin typeface="Klavika Bold" panose="020B0806040000020004" pitchFamily="34" charset="0"/>
              </a:rPr>
              <a:t>Tak for i dag! </a:t>
            </a:r>
          </a:p>
          <a:p>
            <a:endParaRPr lang="da-DK" sz="2000" dirty="0">
              <a:latin typeface="Klavika Regular" panose="020B0506040000020004" pitchFamily="34" charset="0"/>
            </a:endParaRPr>
          </a:p>
          <a:p>
            <a:r>
              <a:rPr lang="da-DK" sz="2000" dirty="0">
                <a:latin typeface="Klavika Regular" panose="020B0506040000020004" pitchFamily="34" charset="0"/>
              </a:rPr>
              <a:t>Find mere inspiration og flere dialogøvelser på </a:t>
            </a:r>
            <a:br>
              <a:rPr lang="da-DK" sz="2000" dirty="0">
                <a:latin typeface="Klavika Regular" panose="020B0506040000020004" pitchFamily="34" charset="0"/>
              </a:rPr>
            </a:br>
            <a:r>
              <a:rPr lang="da-DK" sz="2000" dirty="0">
                <a:solidFill>
                  <a:srgbClr val="C00000"/>
                </a:solidFill>
                <a:latin typeface="Klavika Regular" panose="020B05060400000200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arbejdsmiljoweb.dk </a:t>
            </a:r>
            <a:endParaRPr lang="da-DK" sz="2000" dirty="0">
              <a:solidFill>
                <a:srgbClr val="C00000"/>
              </a:solidFill>
              <a:latin typeface="Klavika Regular" panose="020B0506040000020004" pitchFamily="34" charset="0"/>
            </a:endParaRPr>
          </a:p>
        </p:txBody>
      </p:sp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6EDEFD9-2797-4E76-8629-7D56064055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898" y="4370294"/>
            <a:ext cx="2205393" cy="548632"/>
          </a:xfrm>
          <a:prstGeom prst="rect">
            <a:avLst/>
          </a:prstGeom>
        </p:spPr>
      </p:pic>
      <p:sp>
        <p:nvSpPr>
          <p:cNvPr id="6" name="Taleboble: rektangel med afrundede hjørner 5">
            <a:extLst>
              <a:ext uri="{FF2B5EF4-FFF2-40B4-BE49-F238E27FC236}">
                <a16:creationId xmlns:a16="http://schemas.microsoft.com/office/drawing/2014/main" id="{43687049-C7FD-45C2-B477-4DCCDC855409}"/>
              </a:ext>
            </a:extLst>
          </p:cNvPr>
          <p:cNvSpPr/>
          <p:nvPr/>
        </p:nvSpPr>
        <p:spPr>
          <a:xfrm>
            <a:off x="6218170" y="1003806"/>
            <a:ext cx="2688086" cy="2146974"/>
          </a:xfrm>
          <a:prstGeom prst="wedgeRoundRectCallout">
            <a:avLst>
              <a:gd name="adj1" fmla="val -33311"/>
              <a:gd name="adj2" fmla="val 71589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4E27517-3BAD-49C9-A711-AF07CC7D2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526" y="1477444"/>
            <a:ext cx="2505706" cy="10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69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642D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leboble: rektangel med afrundede hjørner 6">
            <a:extLst>
              <a:ext uri="{FF2B5EF4-FFF2-40B4-BE49-F238E27FC236}">
                <a16:creationId xmlns:a16="http://schemas.microsoft.com/office/drawing/2014/main" id="{3D2E9E43-7322-444B-9F43-B5E90A234E5C}"/>
              </a:ext>
            </a:extLst>
          </p:cNvPr>
          <p:cNvSpPr/>
          <p:nvPr/>
        </p:nvSpPr>
        <p:spPr>
          <a:xfrm>
            <a:off x="6635543" y="329184"/>
            <a:ext cx="1863837" cy="1385316"/>
          </a:xfrm>
          <a:prstGeom prst="wedgeRoundRectCallout">
            <a:avLst>
              <a:gd name="adj1" fmla="val -34897"/>
              <a:gd name="adj2" fmla="val 90663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5454501" cy="871538"/>
          </a:xfrm>
        </p:spPr>
        <p:txBody>
          <a:bodyPr>
            <a:noAutofit/>
          </a:bodyPr>
          <a:lstStyle/>
          <a:p>
            <a:r>
              <a:rPr lang="da-DK" sz="3200" dirty="0">
                <a:solidFill>
                  <a:schemeClr val="bg1"/>
                </a:solidFill>
              </a:rPr>
              <a:t>Dagens plan 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/>
          </a:p>
        </p:txBody>
      </p:sp>
      <p:sp>
        <p:nvSpPr>
          <p:cNvPr id="3" name="Afrundet rektangel 2"/>
          <p:cNvSpPr/>
          <p:nvPr/>
        </p:nvSpPr>
        <p:spPr>
          <a:xfrm>
            <a:off x="5964861" y="3079271"/>
            <a:ext cx="2536156" cy="1859441"/>
          </a:xfrm>
          <a:prstGeom prst="roundRect">
            <a:avLst>
              <a:gd name="adj" fmla="val 6543"/>
            </a:avLst>
          </a:prstGeom>
          <a:solidFill>
            <a:srgbClr val="A42B31"/>
          </a:solidFill>
          <a:ln>
            <a:solidFill>
              <a:srgbClr val="A42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>
                <a:latin typeface="Klavika Medium" panose="020B0803040000020004" pitchFamily="34" charset="0"/>
              </a:rPr>
              <a:t>Evaluering</a:t>
            </a:r>
          </a:p>
          <a:p>
            <a:pPr algn="ctr"/>
            <a:endParaRPr lang="da-DK" sz="1400" dirty="0">
              <a:latin typeface="Klavika Regular" panose="020B0506040000020004" pitchFamily="34" charset="0"/>
            </a:endParaRPr>
          </a:p>
          <a:p>
            <a:pPr algn="ctr"/>
            <a:r>
              <a:rPr lang="da-DK" sz="1400" dirty="0">
                <a:latin typeface="Klavika Regular" panose="020B0506040000020004" pitchFamily="34" charset="0"/>
              </a:rPr>
              <a:t>Hvordan har mødet været og hvad tager vi med os fra i dag?</a:t>
            </a:r>
          </a:p>
        </p:txBody>
      </p:sp>
      <p:sp>
        <p:nvSpPr>
          <p:cNvPr id="12" name="Afrundet rektangel 11"/>
          <p:cNvSpPr/>
          <p:nvPr/>
        </p:nvSpPr>
        <p:spPr>
          <a:xfrm>
            <a:off x="3247170" y="2120136"/>
            <a:ext cx="2536156" cy="1859441"/>
          </a:xfrm>
          <a:prstGeom prst="roundRect">
            <a:avLst>
              <a:gd name="adj" fmla="val 6543"/>
            </a:avLst>
          </a:prstGeom>
          <a:solidFill>
            <a:srgbClr val="A42B31"/>
          </a:solidFill>
          <a:ln>
            <a:solidFill>
              <a:srgbClr val="A42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>
                <a:latin typeface="Klavika Medium" panose="020B0803040000020004" pitchFamily="34" charset="0"/>
              </a:rPr>
              <a:t>Trin 2</a:t>
            </a:r>
          </a:p>
          <a:p>
            <a:pPr algn="ctr"/>
            <a:endParaRPr lang="da-DK" sz="1400" dirty="0">
              <a:latin typeface="Klavika Regular" panose="020B0506040000020004" pitchFamily="34" charset="0"/>
            </a:endParaRPr>
          </a:p>
          <a:p>
            <a:pPr algn="ctr"/>
            <a:r>
              <a:rPr lang="da-DK" sz="1400" dirty="0">
                <a:latin typeface="Klavika Regular" panose="020B0506040000020004" pitchFamily="34" charset="0"/>
              </a:rPr>
              <a:t>Vi skal tale om, hvordan man som vidne konkret kan sige fra i og efter situationer, der kan være krænkende. </a:t>
            </a:r>
          </a:p>
        </p:txBody>
      </p:sp>
      <p:sp>
        <p:nvSpPr>
          <p:cNvPr id="13" name="Afrundet rektangel 12"/>
          <p:cNvSpPr/>
          <p:nvPr/>
        </p:nvSpPr>
        <p:spPr>
          <a:xfrm>
            <a:off x="529498" y="1385185"/>
            <a:ext cx="2536156" cy="1859441"/>
          </a:xfrm>
          <a:prstGeom prst="roundRect">
            <a:avLst>
              <a:gd name="adj" fmla="val 6543"/>
            </a:avLst>
          </a:prstGeom>
          <a:solidFill>
            <a:srgbClr val="A42B31"/>
          </a:solidFill>
          <a:ln>
            <a:solidFill>
              <a:srgbClr val="A42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>
                <a:latin typeface="Klavika Medium" panose="020B0803040000020004" pitchFamily="34" charset="0"/>
              </a:rPr>
              <a:t>Trin 1 </a:t>
            </a:r>
          </a:p>
          <a:p>
            <a:pPr algn="ctr"/>
            <a:endParaRPr lang="da-DK" sz="1400" dirty="0">
              <a:latin typeface="Klavika Regular" panose="020B0506040000020004" pitchFamily="34" charset="0"/>
            </a:endParaRPr>
          </a:p>
          <a:p>
            <a:pPr algn="ctr"/>
            <a:r>
              <a:rPr lang="da-DK" sz="1400" dirty="0">
                <a:latin typeface="Klavika Regular" panose="020B0506040000020004" pitchFamily="34" charset="0"/>
              </a:rPr>
              <a:t>Vi skal identificere vidnetyper i cases og tale om konsekvenserne ved deres handlinger.   </a:t>
            </a:r>
          </a:p>
          <a:p>
            <a:pPr algn="ctr"/>
            <a:endParaRPr lang="da-DK" sz="1400" dirty="0">
              <a:latin typeface="Klavika Regular" panose="020B0506040000020004" pitchFamily="34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73DB4D1-DFED-4AC3-949D-C17964E2F4F5}"/>
              </a:ext>
            </a:extLst>
          </p:cNvPr>
          <p:cNvSpPr/>
          <p:nvPr/>
        </p:nvSpPr>
        <p:spPr>
          <a:xfrm>
            <a:off x="2651314" y="1150602"/>
            <a:ext cx="595856" cy="563898"/>
          </a:xfrm>
          <a:prstGeom prst="ellipse">
            <a:avLst/>
          </a:prstGeom>
          <a:solidFill>
            <a:srgbClr val="FEDB69"/>
          </a:solidFill>
          <a:ln>
            <a:solidFill>
              <a:srgbClr val="FED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rgbClr val="FEDB69"/>
                </a:solidFill>
              </a:ln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6F3C232-5507-444B-B0FD-79C36BE8E609}"/>
              </a:ext>
            </a:extLst>
          </p:cNvPr>
          <p:cNvSpPr/>
          <p:nvPr/>
        </p:nvSpPr>
        <p:spPr>
          <a:xfrm>
            <a:off x="5482490" y="1866900"/>
            <a:ext cx="595856" cy="563898"/>
          </a:xfrm>
          <a:prstGeom prst="ellipse">
            <a:avLst/>
          </a:prstGeom>
          <a:solidFill>
            <a:srgbClr val="FEDB69"/>
          </a:solidFill>
          <a:ln>
            <a:solidFill>
              <a:srgbClr val="FED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rgbClr val="FEDB69"/>
                </a:solidFill>
              </a:ln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725B63A-096A-475D-BE3E-85F87FFB122C}"/>
              </a:ext>
            </a:extLst>
          </p:cNvPr>
          <p:cNvSpPr/>
          <p:nvPr/>
        </p:nvSpPr>
        <p:spPr>
          <a:xfrm>
            <a:off x="8233589" y="2809514"/>
            <a:ext cx="595856" cy="563898"/>
          </a:xfrm>
          <a:prstGeom prst="ellipse">
            <a:avLst/>
          </a:prstGeom>
          <a:solidFill>
            <a:srgbClr val="FEDB69"/>
          </a:solidFill>
          <a:ln>
            <a:solidFill>
              <a:srgbClr val="FED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rgbClr val="FEDB69"/>
                </a:solidFill>
              </a:ln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C32A90D0-97AA-40D3-8E5B-D6856C5FA72E}"/>
              </a:ext>
            </a:extLst>
          </p:cNvPr>
          <p:cNvSpPr txBox="1"/>
          <p:nvPr/>
        </p:nvSpPr>
        <p:spPr>
          <a:xfrm>
            <a:off x="2774880" y="1175891"/>
            <a:ext cx="36307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900" dirty="0">
                <a:solidFill>
                  <a:srgbClr val="A42B31"/>
                </a:solidFill>
                <a:latin typeface="Klavika Medium" panose="020B0803040000020004" pitchFamily="34" charset="0"/>
              </a:rPr>
              <a:t>1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E0037A1A-B7ED-4B10-A2A1-C6F74969AFEC}"/>
              </a:ext>
            </a:extLst>
          </p:cNvPr>
          <p:cNvSpPr txBox="1"/>
          <p:nvPr/>
        </p:nvSpPr>
        <p:spPr>
          <a:xfrm>
            <a:off x="5601790" y="1895932"/>
            <a:ext cx="36307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900" dirty="0">
                <a:solidFill>
                  <a:srgbClr val="A42B31"/>
                </a:solidFill>
                <a:latin typeface="Klavika Medium" panose="020B0803040000020004" pitchFamily="34" charset="0"/>
              </a:rPr>
              <a:t>2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554AF0A1-EA36-4459-B7BE-E01205882A8C}"/>
              </a:ext>
            </a:extLst>
          </p:cNvPr>
          <p:cNvSpPr txBox="1"/>
          <p:nvPr/>
        </p:nvSpPr>
        <p:spPr>
          <a:xfrm>
            <a:off x="8349981" y="2835474"/>
            <a:ext cx="36307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900" dirty="0">
                <a:solidFill>
                  <a:srgbClr val="A42B31"/>
                </a:solidFill>
                <a:latin typeface="Klavika Medium" panose="020B0803040000020004" pitchFamily="34" charset="0"/>
              </a:rPr>
              <a:t>3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E52B0D7-691C-4BD3-A978-A83654ECA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336" y="430924"/>
            <a:ext cx="1332253" cy="1129652"/>
          </a:xfrm>
          <a:prstGeom prst="rect">
            <a:avLst/>
          </a:prstGeom>
        </p:spPr>
      </p:pic>
      <p:sp>
        <p:nvSpPr>
          <p:cNvPr id="21" name="Taleboble: rektangel med afrundede hjørner 20">
            <a:extLst>
              <a:ext uri="{FF2B5EF4-FFF2-40B4-BE49-F238E27FC236}">
                <a16:creationId xmlns:a16="http://schemas.microsoft.com/office/drawing/2014/main" id="{4B81FA37-925A-4D7E-BA67-9EC7A9026156}"/>
              </a:ext>
            </a:extLst>
          </p:cNvPr>
          <p:cNvSpPr/>
          <p:nvPr/>
        </p:nvSpPr>
        <p:spPr>
          <a:xfrm>
            <a:off x="796907" y="3641274"/>
            <a:ext cx="1411627" cy="1040233"/>
          </a:xfrm>
          <a:prstGeom prst="wedgeRoundRectCallout">
            <a:avLst>
              <a:gd name="adj1" fmla="val -33316"/>
              <a:gd name="adj2" fmla="val 7308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D42C196-8D68-4DBA-96FB-94AA510A2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61" y="3839444"/>
            <a:ext cx="757518" cy="64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7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642D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rundet rektangel 7"/>
          <p:cNvSpPr/>
          <p:nvPr/>
        </p:nvSpPr>
        <p:spPr>
          <a:xfrm>
            <a:off x="345665" y="154641"/>
            <a:ext cx="8452670" cy="2064123"/>
          </a:xfrm>
          <a:prstGeom prst="roundRect">
            <a:avLst>
              <a:gd name="adj" fmla="val 16993"/>
            </a:avLst>
          </a:prstGeom>
          <a:solidFill>
            <a:srgbClr val="E68D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252000" rtlCol="0" anchor="ctr"/>
          <a:lstStyle/>
          <a:p>
            <a:pPr algn="ctr"/>
            <a:r>
              <a:rPr lang="da-DK" sz="4000" b="1" baseline="30000" dirty="0">
                <a:solidFill>
                  <a:schemeClr val="tx1"/>
                </a:solidFill>
                <a:latin typeface="Klavika Medium" panose="020B0803040000020004" pitchFamily="34" charset="0"/>
              </a:rPr>
              <a:t>Arbejdstilsynets definition</a:t>
            </a:r>
            <a:r>
              <a:rPr lang="da-DK" sz="4000" b="1" dirty="0">
                <a:solidFill>
                  <a:schemeClr val="tx1"/>
                </a:solidFill>
                <a:latin typeface="Klavika Medium" panose="020B0803040000020004" pitchFamily="34" charset="0"/>
              </a:rPr>
              <a:t> </a:t>
            </a:r>
            <a:r>
              <a:rPr lang="da-DK" sz="4000" b="1" baseline="30000" dirty="0">
                <a:solidFill>
                  <a:schemeClr val="tx1"/>
                </a:solidFill>
                <a:latin typeface="Klavika Medium" panose="020B0803040000020004" pitchFamily="34" charset="0"/>
              </a:rPr>
              <a:t>af krænkende handlinger:</a:t>
            </a:r>
          </a:p>
          <a:p>
            <a:pPr algn="ctr"/>
            <a:r>
              <a:rPr lang="da-DK" sz="2000" b="0" i="0" dirty="0">
                <a:solidFill>
                  <a:srgbClr val="1E1E1E"/>
                </a:solidFill>
                <a:effectLst/>
                <a:latin typeface="Klavika Regular" panose="020B0506040000020004" pitchFamily="34" charset="0"/>
              </a:rPr>
              <a:t>Der er tale om krænkende handlinger, når en eller flere personer i virksomheden groft eller flere gange udsætter en eller flere andre personer i virksomheden for mobning, </a:t>
            </a:r>
            <a:r>
              <a:rPr lang="da-DK" sz="2000" b="0" i="0" dirty="0">
                <a:solidFill>
                  <a:srgbClr val="1E1E1E"/>
                </a:solidFill>
                <a:effectLst/>
                <a:latin typeface="Klavika Bold" panose="020B0806040000020004" pitchFamily="34" charset="0"/>
              </a:rPr>
              <a:t>seksuel chikane </a:t>
            </a:r>
            <a:r>
              <a:rPr lang="da-DK" sz="2000" b="0" i="0" dirty="0">
                <a:solidFill>
                  <a:srgbClr val="1E1E1E"/>
                </a:solidFill>
                <a:effectLst/>
                <a:latin typeface="Klavika Regular" panose="020B0506040000020004" pitchFamily="34" charset="0"/>
              </a:rPr>
              <a:t>eller anden nedværdigende adfærd i arbejdet.</a:t>
            </a:r>
            <a:endParaRPr lang="da-DK" sz="2000" b="1" baseline="30000" dirty="0">
              <a:solidFill>
                <a:schemeClr val="tx1"/>
              </a:solidFill>
              <a:latin typeface="Klavika Regular" panose="020B0506040000020004" pitchFamily="34" charset="0"/>
            </a:endParaRPr>
          </a:p>
        </p:txBody>
      </p:sp>
      <p:sp>
        <p:nvSpPr>
          <p:cNvPr id="2" name="Pil: nedad 1">
            <a:extLst>
              <a:ext uri="{FF2B5EF4-FFF2-40B4-BE49-F238E27FC236}">
                <a16:creationId xmlns:a16="http://schemas.microsoft.com/office/drawing/2014/main" id="{E292AA7D-40A8-424D-8A0C-35B37A3A3A45}"/>
              </a:ext>
            </a:extLst>
          </p:cNvPr>
          <p:cNvSpPr/>
          <p:nvPr/>
        </p:nvSpPr>
        <p:spPr>
          <a:xfrm>
            <a:off x="4410634" y="2398619"/>
            <a:ext cx="161365" cy="346262"/>
          </a:xfrm>
          <a:prstGeom prst="downArrow">
            <a:avLst/>
          </a:prstGeom>
          <a:solidFill>
            <a:srgbClr val="E68D37"/>
          </a:solidFill>
          <a:ln>
            <a:solidFill>
              <a:srgbClr val="E68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Afrundet rektangel 7">
            <a:extLst>
              <a:ext uri="{FF2B5EF4-FFF2-40B4-BE49-F238E27FC236}">
                <a16:creationId xmlns:a16="http://schemas.microsoft.com/office/drawing/2014/main" id="{BC248AC8-2F39-4C90-9C95-B1877B15E7D3}"/>
              </a:ext>
            </a:extLst>
          </p:cNvPr>
          <p:cNvSpPr/>
          <p:nvPr/>
        </p:nvSpPr>
        <p:spPr>
          <a:xfrm>
            <a:off x="345665" y="2924737"/>
            <a:ext cx="8452670" cy="1674158"/>
          </a:xfrm>
          <a:prstGeom prst="roundRect">
            <a:avLst/>
          </a:prstGeom>
          <a:solidFill>
            <a:srgbClr val="E68D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252000" rtlCol="0" anchor="ctr"/>
          <a:lstStyle/>
          <a:p>
            <a:pPr algn="ctr"/>
            <a:r>
              <a:rPr lang="da-DK" sz="4000" b="1" baseline="30000" dirty="0">
                <a:solidFill>
                  <a:schemeClr val="tx1"/>
                </a:solidFill>
                <a:latin typeface="Klavika Medium" panose="020B0803040000020004" pitchFamily="34" charset="0"/>
              </a:rPr>
              <a:t>Særligt om seksuel chikane: </a:t>
            </a:r>
          </a:p>
          <a:p>
            <a:pPr algn="ctr"/>
            <a:r>
              <a:rPr lang="da-DK" sz="2000" b="0" i="0" dirty="0">
                <a:solidFill>
                  <a:srgbClr val="1E1E1E"/>
                </a:solidFill>
                <a:effectLst/>
                <a:latin typeface="Klavika Regular" panose="020B0506040000020004" pitchFamily="34" charset="0"/>
              </a:rPr>
              <a:t>Krænkende handlinger kan forekomme som seksuel chikane. Krænkende handlinger af seksuel karakter er al form for uønsket seksuel opmærksomhed</a:t>
            </a:r>
            <a:endParaRPr lang="da-DK" sz="2000" b="1" baseline="30000" dirty="0">
              <a:solidFill>
                <a:schemeClr val="tx1"/>
              </a:solidFill>
              <a:latin typeface="Klavika Regular" panose="020B0506040000020004" pitchFamily="34" charset="0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A467ED5B-46BA-4988-A9AE-548A439A8303}"/>
              </a:ext>
            </a:extLst>
          </p:cNvPr>
          <p:cNvSpPr txBox="1"/>
          <p:nvPr/>
        </p:nvSpPr>
        <p:spPr>
          <a:xfrm>
            <a:off x="6774553" y="4706470"/>
            <a:ext cx="21985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b="0" i="0" dirty="0">
                <a:solidFill>
                  <a:srgbClr val="E68D37"/>
                </a:solidFill>
                <a:effectLst/>
                <a:latin typeface="Klavika Regular" panose="020B0506040000020004" pitchFamily="34" charset="0"/>
              </a:rPr>
              <a:t>At-vejledning 4.3.1-1</a:t>
            </a:r>
            <a:endParaRPr lang="da-DK" dirty="0">
              <a:solidFill>
                <a:srgbClr val="E68D37"/>
              </a:solidFill>
              <a:latin typeface="Klavika Regular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7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642D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5C26527F-4CC5-49D4-B867-3FF3B12DEFED}"/>
              </a:ext>
            </a:extLst>
          </p:cNvPr>
          <p:cNvSpPr/>
          <p:nvPr/>
        </p:nvSpPr>
        <p:spPr>
          <a:xfrm>
            <a:off x="5027865" y="858351"/>
            <a:ext cx="3358662" cy="3698163"/>
          </a:xfrm>
          <a:prstGeom prst="roundRect">
            <a:avLst/>
          </a:prstGeom>
          <a:solidFill>
            <a:srgbClr val="A42B3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2400" dirty="0">
                <a:latin typeface="Klavika Regular" panose="020B0506040000020004" pitchFamily="34" charset="0"/>
              </a:rPr>
              <a:t>Gør noget!</a:t>
            </a:r>
          </a:p>
          <a:p>
            <a:pPr algn="ctr"/>
            <a:endParaRPr lang="da-DK" sz="800" dirty="0">
              <a:latin typeface="Klavika Regular" panose="020B0506040000020004" pitchFamily="34" charset="0"/>
            </a:endParaRPr>
          </a:p>
          <a:p>
            <a:pPr algn="ctr"/>
            <a:r>
              <a:rPr lang="da-DK" dirty="0">
                <a:latin typeface="Klavika Regular" panose="020B0506040000020004" pitchFamily="34" charset="0"/>
              </a:rPr>
              <a:t>Det er vigtigt, at den krænkede ikke skal stå alene.</a:t>
            </a:r>
          </a:p>
          <a:p>
            <a:pPr algn="ctr"/>
            <a:r>
              <a:rPr lang="da-DK" dirty="0">
                <a:latin typeface="Klavika Regular" panose="020B0506040000020004" pitchFamily="34" charset="0"/>
              </a:rPr>
              <a:t> </a:t>
            </a:r>
          </a:p>
          <a:p>
            <a:pPr algn="ctr"/>
            <a:r>
              <a:rPr lang="da-DK" dirty="0">
                <a:latin typeface="Klavika Regular" panose="020B0506040000020004" pitchFamily="34" charset="0"/>
              </a:rPr>
              <a:t>Som vidne bør man gribe ind og sige fra overfor </a:t>
            </a:r>
            <a:r>
              <a:rPr lang="da-DK">
                <a:latin typeface="Klavika Regular" panose="020B0506040000020004" pitchFamily="34" charset="0"/>
              </a:rPr>
              <a:t>krænkende handlinger, </a:t>
            </a:r>
            <a:r>
              <a:rPr lang="da-DK" dirty="0">
                <a:latin typeface="Klavika Regular" panose="020B0506040000020004" pitchFamily="34" charset="0"/>
              </a:rPr>
              <a:t>også </a:t>
            </a:r>
            <a:r>
              <a:rPr lang="da-DK">
                <a:latin typeface="Klavika Regular" panose="020B0506040000020004" pitchFamily="34" charset="0"/>
              </a:rPr>
              <a:t>selvom de </a:t>
            </a:r>
            <a:r>
              <a:rPr lang="da-DK" dirty="0">
                <a:latin typeface="Klavika Regular" panose="020B0506040000020004" pitchFamily="34" charset="0"/>
              </a:rPr>
              <a:t>ikke er rettet mod en selv. </a:t>
            </a:r>
          </a:p>
          <a:p>
            <a:pPr algn="ctr"/>
            <a:endParaRPr lang="da-DK" dirty="0">
              <a:latin typeface="Klavika Regular" panose="020B0506040000020004" pitchFamily="34" charset="0"/>
            </a:endParaRPr>
          </a:p>
          <a:p>
            <a:pPr algn="ctr"/>
            <a:r>
              <a:rPr lang="da-DK" dirty="0">
                <a:latin typeface="Klavika Regular" panose="020B0506040000020004" pitchFamily="34" charset="0"/>
              </a:rPr>
              <a:t>Der er mange måder, man kan gribe ind på. </a:t>
            </a:r>
          </a:p>
        </p:txBody>
      </p:sp>
      <p:sp>
        <p:nvSpPr>
          <p:cNvPr id="8" name="Taleboble: rektangel med afrundede hjørner 7">
            <a:extLst>
              <a:ext uri="{FF2B5EF4-FFF2-40B4-BE49-F238E27FC236}">
                <a16:creationId xmlns:a16="http://schemas.microsoft.com/office/drawing/2014/main" id="{7C49E86D-FCE0-4CC2-9D35-1776FA37D505}"/>
              </a:ext>
            </a:extLst>
          </p:cNvPr>
          <p:cNvSpPr/>
          <p:nvPr/>
        </p:nvSpPr>
        <p:spPr>
          <a:xfrm>
            <a:off x="7578470" y="284022"/>
            <a:ext cx="1397128" cy="965658"/>
          </a:xfrm>
          <a:prstGeom prst="wedgeRoundRectCallout">
            <a:avLst>
              <a:gd name="adj1" fmla="val -32314"/>
              <a:gd name="adj2" fmla="val 7907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5454501" cy="871538"/>
          </a:xfrm>
        </p:spPr>
        <p:txBody>
          <a:bodyPr>
            <a:noAutofit/>
          </a:bodyPr>
          <a:lstStyle/>
          <a:p>
            <a:r>
              <a:rPr lang="da-DK" sz="3200" dirty="0">
                <a:solidFill>
                  <a:schemeClr val="bg1"/>
                </a:solidFill>
              </a:rPr>
              <a:t>De vigtige vidner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420415"/>
            <a:ext cx="4114799" cy="351829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  <a:latin typeface="Klavika Regular" panose="020B0506040000020004" pitchFamily="34" charset="0"/>
              </a:rPr>
              <a:t>Kolleger kan være vidner til en krænkende handling, og deres reaktion har betydning for, hvordan en situation udvikler sig.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bg1"/>
              </a:solidFill>
              <a:latin typeface="Klavika Regular" panose="020B050604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  <a:latin typeface="Klavika Regular" panose="020B0506040000020004" pitchFamily="34" charset="0"/>
              </a:rPr>
              <a:t>Som vidne kan man spille en </a:t>
            </a:r>
            <a:r>
              <a:rPr lang="da-DK" dirty="0">
                <a:solidFill>
                  <a:srgbClr val="00B050"/>
                </a:solidFill>
                <a:latin typeface="Klavika Regular" panose="020B0506040000020004" pitchFamily="34" charset="0"/>
              </a:rPr>
              <a:t>positiv</a:t>
            </a:r>
            <a:r>
              <a:rPr lang="da-DK" dirty="0">
                <a:solidFill>
                  <a:schemeClr val="bg1"/>
                </a:solidFill>
                <a:latin typeface="Klavika Regular" panose="020B0506040000020004" pitchFamily="34" charset="0"/>
              </a:rPr>
              <a:t> rolle ved at gribe ind og støtte den, der bliver krænket, eller ved at vise sympati.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bg1"/>
              </a:solidFill>
              <a:latin typeface="Klavika Regular" panose="020B050604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  <a:latin typeface="Klavika Regular" panose="020B0506040000020004" pitchFamily="34" charset="0"/>
              </a:rPr>
              <a:t>Vidner kan også medvirke til, at situationen udvikler sig </a:t>
            </a:r>
            <a:r>
              <a:rPr lang="da-DK" dirty="0">
                <a:solidFill>
                  <a:srgbClr val="C00000"/>
                </a:solidFill>
                <a:latin typeface="Klavika Regular" panose="020B0506040000020004" pitchFamily="34" charset="0"/>
              </a:rPr>
              <a:t>negativt</a:t>
            </a:r>
            <a:r>
              <a:rPr lang="da-DK" dirty="0">
                <a:solidFill>
                  <a:schemeClr val="bg1"/>
                </a:solidFill>
                <a:latin typeface="Klavika Regular" panose="020B0506040000020004" pitchFamily="34" charset="0"/>
              </a:rPr>
              <a:t> ved at forholde sig passivt eller ved at deltage og dermed være en del af de krænkende handlinger.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29299B3-E68A-4AC7-AD08-3366ACB01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178" y="399844"/>
            <a:ext cx="1011620" cy="73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4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642D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627237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0">
                <a:tc>
                  <a:txBody>
                    <a:bodyPr/>
                    <a:lstStyle/>
                    <a:p>
                      <a:pPr algn="ctr"/>
                      <a:r>
                        <a:rPr lang="da-DK" sz="1800" dirty="0">
                          <a:solidFill>
                            <a:schemeClr val="bg1"/>
                          </a:solidFill>
                          <a:latin typeface="Klavika Medium" panose="020B0803040000020004" pitchFamily="34" charset="0"/>
                        </a:rPr>
                        <a:t>KUGLESTØBEREN</a:t>
                      </a:r>
                    </a:p>
                  </a:txBody>
                  <a:tcPr>
                    <a:solidFill>
                      <a:srgbClr val="FEDB69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>
                          <a:solidFill>
                            <a:schemeClr val="bg1"/>
                          </a:solidFill>
                          <a:latin typeface="Klavika Medium" panose="020B0803040000020004" pitchFamily="34" charset="0"/>
                        </a:rPr>
                        <a:t>ASSISTENTEN</a:t>
                      </a:r>
                    </a:p>
                  </a:txBody>
                  <a:tcPr>
                    <a:solidFill>
                      <a:srgbClr val="FEDB69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>
                          <a:solidFill>
                            <a:schemeClr val="bg1"/>
                          </a:solidFill>
                          <a:latin typeface="Klavika Medium" panose="020B0803040000020004" pitchFamily="34" charset="0"/>
                        </a:rPr>
                        <a:t>DEN PASSIVE</a:t>
                      </a:r>
                    </a:p>
                  </a:txBody>
                  <a:tcPr>
                    <a:solidFill>
                      <a:srgbClr val="FEDB69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0">
                <a:tc>
                  <a:txBody>
                    <a:bodyPr/>
                    <a:lstStyle/>
                    <a:p>
                      <a:pPr algn="ctr"/>
                      <a:r>
                        <a:rPr lang="da-DK" sz="1800" dirty="0">
                          <a:solidFill>
                            <a:schemeClr val="bg1"/>
                          </a:solidFill>
                          <a:latin typeface="Klavika Medium" panose="020B0803040000020004" pitchFamily="34" charset="0"/>
                        </a:rPr>
                        <a:t>MÆGLEREN</a:t>
                      </a:r>
                    </a:p>
                    <a:p>
                      <a:endParaRPr lang="da-DK" dirty="0"/>
                    </a:p>
                  </a:txBody>
                  <a:tcPr>
                    <a:solidFill>
                      <a:srgbClr val="FCE7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>
                          <a:solidFill>
                            <a:schemeClr val="bg1"/>
                          </a:solidFill>
                          <a:latin typeface="Klavika Medium" panose="020B0803040000020004" pitchFamily="34" charset="0"/>
                        </a:rPr>
                        <a:t>SYMPATISØREN</a:t>
                      </a:r>
                    </a:p>
                  </a:txBody>
                  <a:tcPr>
                    <a:solidFill>
                      <a:srgbClr val="FEDB69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>
                          <a:solidFill>
                            <a:schemeClr val="bg1"/>
                          </a:solidFill>
                          <a:latin typeface="Klavika Medium" panose="020B0803040000020004" pitchFamily="34" charset="0"/>
                        </a:rPr>
                        <a:t>FORSVAREREN</a:t>
                      </a:r>
                    </a:p>
                  </a:txBody>
                  <a:tcPr>
                    <a:solidFill>
                      <a:srgbClr val="FEDB69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Pladsholder til indhold 5">
            <a:extLst>
              <a:ext uri="{FF2B5EF4-FFF2-40B4-BE49-F238E27FC236}">
                <a16:creationId xmlns:a16="http://schemas.microsoft.com/office/drawing/2014/main" id="{309E9FB8-E3BA-42BC-8198-82388B3C5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3598" y="524022"/>
            <a:ext cx="2423891" cy="1848775"/>
          </a:xfrm>
          <a:prstGeom prst="rect">
            <a:avLst/>
          </a:prstGeom>
        </p:spPr>
      </p:pic>
      <p:pic>
        <p:nvPicPr>
          <p:cNvPr id="15" name="Pladsholder til indhold 4">
            <a:extLst>
              <a:ext uri="{FF2B5EF4-FFF2-40B4-BE49-F238E27FC236}">
                <a16:creationId xmlns:a16="http://schemas.microsoft.com/office/drawing/2014/main" id="{57EB8D83-92AD-4297-866E-E2A735A3F46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0238" y="524022"/>
            <a:ext cx="2164521" cy="1780576"/>
          </a:xfrm>
          <a:prstGeom prst="rect">
            <a:avLst/>
          </a:prstGeom>
        </p:spPr>
      </p:pic>
      <p:pic>
        <p:nvPicPr>
          <p:cNvPr id="16" name="Pladsholder til indhold 5">
            <a:extLst>
              <a:ext uri="{FF2B5EF4-FFF2-40B4-BE49-F238E27FC236}">
                <a16:creationId xmlns:a16="http://schemas.microsoft.com/office/drawing/2014/main" id="{BAB79B61-6A5F-4BB7-8212-191508E0765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8618" y="434499"/>
            <a:ext cx="1567116" cy="1959622"/>
          </a:xfrm>
          <a:prstGeom prst="rect">
            <a:avLst/>
          </a:prstGeom>
        </p:spPr>
      </p:pic>
      <p:pic>
        <p:nvPicPr>
          <p:cNvPr id="17" name="Pladsholder til indhold 4">
            <a:extLst>
              <a:ext uri="{FF2B5EF4-FFF2-40B4-BE49-F238E27FC236}">
                <a16:creationId xmlns:a16="http://schemas.microsoft.com/office/drawing/2014/main" id="{28C643DD-61F3-4DE6-BF3C-8DE325E1E7C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598" y="3006720"/>
            <a:ext cx="2434069" cy="1896568"/>
          </a:xfrm>
          <a:prstGeom prst="rect">
            <a:avLst/>
          </a:prstGeom>
        </p:spPr>
      </p:pic>
      <p:pic>
        <p:nvPicPr>
          <p:cNvPr id="18" name="Pladsholder til indhold 5">
            <a:extLst>
              <a:ext uri="{FF2B5EF4-FFF2-40B4-BE49-F238E27FC236}">
                <a16:creationId xmlns:a16="http://schemas.microsoft.com/office/drawing/2014/main" id="{42234EA8-B003-4729-9C1B-F8DEB50616D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00238" y="3151426"/>
            <a:ext cx="2164521" cy="1685828"/>
          </a:xfrm>
          <a:prstGeom prst="rect">
            <a:avLst/>
          </a:prstGeom>
        </p:spPr>
      </p:pic>
      <p:pic>
        <p:nvPicPr>
          <p:cNvPr id="19" name="Pladsholder til indhold 4">
            <a:extLst>
              <a:ext uri="{FF2B5EF4-FFF2-40B4-BE49-F238E27FC236}">
                <a16:creationId xmlns:a16="http://schemas.microsoft.com/office/drawing/2014/main" id="{06B08293-BF44-41F0-8608-642A8B9D296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8618" y="3006720"/>
            <a:ext cx="1658848" cy="195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24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7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1960951"/>
            <a:ext cx="3482787" cy="871538"/>
          </a:xfrm>
        </p:spPr>
        <p:txBody>
          <a:bodyPr>
            <a:noAutofit/>
          </a:bodyPr>
          <a:lstStyle/>
          <a:p>
            <a:r>
              <a:rPr lang="da-DK" sz="2800" dirty="0">
                <a:solidFill>
                  <a:srgbClr val="A42B31"/>
                </a:solidFill>
              </a:rPr>
              <a:t>Kuglestøberen </a:t>
            </a:r>
            <a:r>
              <a:rPr lang="da-DK" altLang="da-DK" sz="2800" dirty="0">
                <a:solidFill>
                  <a:schemeClr val="bg1"/>
                </a:solidFill>
              </a:rPr>
              <a:t>skaber situationen, igangsætter eller  udfører de første handlinger</a:t>
            </a:r>
            <a:endParaRPr lang="da-DK" sz="2800" dirty="0">
              <a:solidFill>
                <a:schemeClr val="bg1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2831167"/>
            <a:ext cx="3279214" cy="3518297"/>
          </a:xfrm>
        </p:spPr>
        <p:txBody>
          <a:bodyPr/>
          <a:lstStyle/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36415" y="376104"/>
            <a:ext cx="5111750" cy="389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56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7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1329" y="1622130"/>
            <a:ext cx="3718112" cy="871538"/>
          </a:xfrm>
        </p:spPr>
        <p:txBody>
          <a:bodyPr>
            <a:noAutofit/>
          </a:bodyPr>
          <a:lstStyle/>
          <a:p>
            <a:r>
              <a:rPr lang="da-DK" sz="2800" dirty="0">
                <a:solidFill>
                  <a:srgbClr val="A42B31"/>
                </a:solidFill>
              </a:rPr>
              <a:t>Assistenten</a:t>
            </a:r>
            <a:r>
              <a:rPr lang="da-DK" sz="2800" dirty="0">
                <a:solidFill>
                  <a:schemeClr val="bg1"/>
                </a:solidFill>
              </a:rPr>
              <a:t> d</a:t>
            </a:r>
            <a:r>
              <a:rPr lang="da-DK" altLang="da-DK" sz="2800" dirty="0">
                <a:solidFill>
                  <a:schemeClr val="bg1"/>
                </a:solidFill>
              </a:rPr>
              <a:t>eltager aktivt i de negative handlinger, fx  ved at grine med</a:t>
            </a:r>
            <a:endParaRPr lang="da-DK" sz="2800" dirty="0">
              <a:solidFill>
                <a:schemeClr val="bg1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51329" y="3201656"/>
            <a:ext cx="3360782" cy="3518297"/>
          </a:xfrm>
        </p:spPr>
        <p:txBody>
          <a:bodyPr/>
          <a:lstStyle/>
          <a:p>
            <a:endParaRPr lang="da-DK" dirty="0">
              <a:solidFill>
                <a:schemeClr val="bg1"/>
              </a:solidFill>
              <a:latin typeface="Klavika Regular" panose="020B0506040000020004" pitchFamily="34" charset="0"/>
            </a:endParaRPr>
          </a:p>
          <a:p>
            <a:endParaRPr lang="da-DK" dirty="0">
              <a:solidFill>
                <a:schemeClr val="bg1"/>
              </a:solidFill>
              <a:latin typeface="Klavika Regular" panose="020B0506040000020004" pitchFamily="34" charset="0"/>
            </a:endParaRPr>
          </a:p>
          <a:p>
            <a:endParaRPr lang="da-DK" dirty="0">
              <a:solidFill>
                <a:schemeClr val="bg1"/>
              </a:solidFill>
              <a:latin typeface="Klavika Regular" panose="020B0506040000020004" pitchFamily="34" charset="0"/>
            </a:endParaRPr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296995"/>
            <a:ext cx="5111750" cy="420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57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7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9930" y="2427018"/>
            <a:ext cx="3792070" cy="871538"/>
          </a:xfrm>
        </p:spPr>
        <p:txBody>
          <a:bodyPr>
            <a:noAutofit/>
          </a:bodyPr>
          <a:lstStyle/>
          <a:p>
            <a:r>
              <a:rPr lang="da-DK" sz="2800" dirty="0">
                <a:solidFill>
                  <a:srgbClr val="A42B31"/>
                </a:solidFill>
              </a:rPr>
              <a:t>Den passive </a:t>
            </a:r>
            <a:r>
              <a:rPr lang="da-DK" sz="2800" dirty="0">
                <a:solidFill>
                  <a:schemeClr val="bg1"/>
                </a:solidFill>
              </a:rPr>
              <a:t>g</a:t>
            </a:r>
            <a:r>
              <a:rPr lang="da-DK" altLang="da-DK" sz="2800" dirty="0">
                <a:solidFill>
                  <a:schemeClr val="bg1"/>
                </a:solidFill>
              </a:rPr>
              <a:t>år væk eller tier, og gør ikke noget aktivt for at stoppe handlingerne</a:t>
            </a:r>
            <a:endParaRPr lang="da-DK" sz="2800" dirty="0">
              <a:solidFill>
                <a:schemeClr val="bg1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5119" y="2938744"/>
            <a:ext cx="3008313" cy="3518297"/>
          </a:xfrm>
        </p:spPr>
        <p:txBody>
          <a:bodyPr/>
          <a:lstStyle/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87910" y="344976"/>
            <a:ext cx="3286029" cy="41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17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7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161" y="3729501"/>
            <a:ext cx="3496236" cy="871538"/>
          </a:xfrm>
        </p:spPr>
        <p:txBody>
          <a:bodyPr>
            <a:noAutofit/>
          </a:bodyPr>
          <a:lstStyle/>
          <a:p>
            <a:r>
              <a:rPr lang="da-DK" sz="2800" dirty="0">
                <a:solidFill>
                  <a:srgbClr val="A42B31"/>
                </a:solidFill>
              </a:rPr>
              <a:t>Mægleren</a:t>
            </a:r>
            <a:r>
              <a:rPr lang="da-DK" sz="2800" dirty="0">
                <a:solidFill>
                  <a:schemeClr val="bg1"/>
                </a:solidFill>
              </a:rPr>
              <a:t> hjælper med at finde en løsning ved fx aktivt at gribe ind i situationen, at tale med parterne bagefter eller at kontakte andre relevante personer</a:t>
            </a:r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78234" y="800100"/>
            <a:ext cx="4608565" cy="359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93840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Sort .thmx</Template>
  <TotalTime>2614</TotalTime>
  <Words>2273</Words>
  <Application>Microsoft Office PowerPoint</Application>
  <PresentationFormat>Skærmshow (16:9)</PresentationFormat>
  <Paragraphs>290</Paragraphs>
  <Slides>19</Slides>
  <Notes>19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6" baseType="lpstr">
      <vt:lpstr>Arial</vt:lpstr>
      <vt:lpstr>Calibri</vt:lpstr>
      <vt:lpstr>Klavika Bold</vt:lpstr>
      <vt:lpstr>Klavika Light</vt:lpstr>
      <vt:lpstr>Klavika Medium</vt:lpstr>
      <vt:lpstr>Klavika Regular</vt:lpstr>
      <vt:lpstr>Black</vt:lpstr>
      <vt:lpstr>PowerPoint-præsentation</vt:lpstr>
      <vt:lpstr>Dagens plan </vt:lpstr>
      <vt:lpstr>PowerPoint-præsentation</vt:lpstr>
      <vt:lpstr>De vigtige vidner</vt:lpstr>
      <vt:lpstr>PowerPoint-præsentation</vt:lpstr>
      <vt:lpstr>Kuglestøberen skaber situationen, igangsætter eller  udfører de første handlinger</vt:lpstr>
      <vt:lpstr>Assistenten deltager aktivt i de negative handlinger, fx  ved at grine med</vt:lpstr>
      <vt:lpstr>Den passive går væk eller tier, og gør ikke noget aktivt for at stoppe handlingerne</vt:lpstr>
      <vt:lpstr>Mægleren hjælper med at finde en løsning ved fx aktivt at gribe ind i situationen, at tale med parterne bagefter eller at kontakte andre relevante personer</vt:lpstr>
      <vt:lpstr>Sympatisøren udviser sympati med den, der udsættes for krænkende handlinger, fx ved at tilbyde trøst og støtte i enerum</vt:lpstr>
      <vt:lpstr>Forsvareren tager parti og forsvarer sin kollega offentligt</vt:lpstr>
      <vt:lpstr>Matrix – passiv/aktiv og konstruktiv/destruktiv </vt:lpstr>
      <vt:lpstr>Spilleregler for mødet </vt:lpstr>
      <vt:lpstr>Trin 1 - vidnetyper</vt:lpstr>
      <vt:lpstr>Trin 2 – måder at sige fra</vt:lpstr>
      <vt:lpstr>Hjælpekort </vt:lpstr>
      <vt:lpstr>Evaluering </vt:lpstr>
      <vt:lpstr>Trin 3 – arbejdsgruppens videre arbejde</vt:lpstr>
      <vt:lpstr>PowerPoint-præsentation</vt:lpstr>
    </vt:vector>
  </TitlesOfParts>
  <Company>larslars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Lars Nørretranders</dc:creator>
  <cp:lastModifiedBy>Amalie Diepeveen</cp:lastModifiedBy>
  <cp:revision>186</cp:revision>
  <dcterms:created xsi:type="dcterms:W3CDTF">2014-07-02T08:03:10Z</dcterms:created>
  <dcterms:modified xsi:type="dcterms:W3CDTF">2021-11-26T13:10:59Z</dcterms:modified>
</cp:coreProperties>
</file>